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sldIdLst>
    <p:sldId id="262" r:id="rId2"/>
    <p:sldId id="271" r:id="rId3"/>
    <p:sldId id="257" r:id="rId4"/>
    <p:sldId id="272" r:id="rId5"/>
    <p:sldId id="273" r:id="rId6"/>
    <p:sldId id="263" r:id="rId7"/>
    <p:sldId id="274" r:id="rId8"/>
    <p:sldId id="267" r:id="rId9"/>
    <p:sldId id="264" r:id="rId10"/>
    <p:sldId id="275" r:id="rId11"/>
    <p:sldId id="278" r:id="rId12"/>
    <p:sldId id="265" r:id="rId13"/>
    <p:sldId id="268" r:id="rId14"/>
    <p:sldId id="276" r:id="rId15"/>
    <p:sldId id="260" r:id="rId16"/>
    <p:sldId id="259" r:id="rId17"/>
    <p:sldId id="258" r:id="rId18"/>
    <p:sldId id="279" r:id="rId19"/>
    <p:sldId id="280" r:id="rId20"/>
    <p:sldId id="270" r:id="rId21"/>
    <p:sldId id="26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2" d="100"/>
          <a:sy n="52" d="100"/>
        </p:scale>
        <p:origin x="85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pPr/>
              <a:t>7/21/2022</a:t>
            </a:fld>
            <a:endParaRPr lang="en-US" dirty="0"/>
          </a:p>
        </p:txBody>
      </p:sp>
      <p:sp>
        <p:nvSpPr>
          <p:cNvPr id="5" name="Footer Placeholder 4"/>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331282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7/21/2022</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1208975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7/21/2022</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388194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7/21/2022</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1518977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7/21/2022</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54039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7/21/2022</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6918355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308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9066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7/21/2022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1353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27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0993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065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t>7/21/2022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72895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048FA-06AB-4884-A69B-986B96E68A24}" type="datetime1">
              <a:rPr lang="en-US" smtClean="0"/>
              <a:t>7/21/2022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1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DB7ABA-0172-4F9C-889D-567164F66BCD}" type="datetime1">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462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746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E0CF6C-748E-4B7A-BC8B-3011EF78ED13}" type="datetime1">
              <a:rPr lang="en-US" smtClean="0"/>
              <a:pPr/>
              <a:t>7/21/2022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schemeClr val="tx1">
                  <a:alpha val="60000"/>
                </a:scheme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365814769"/>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mailto:99Treasures@gmail.com" TargetMode="External"/><Relationship Id="rId7" Type="http://schemas.openxmlformats.org/officeDocument/2006/relationships/image" Target="../media/image29.png"/><Relationship Id="rId12" Type="http://schemas.openxmlformats.org/officeDocument/2006/relationships/image" Target="../media/image34.jpg"/><Relationship Id="rId2" Type="http://schemas.openxmlformats.org/officeDocument/2006/relationships/hyperlink" Target="mailto:coalitionforabetterlife@gmail.com" TargetMode="Externa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jpg"/><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image" Target="../media/image26.png"/><Relationship Id="rId9"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6F1108-5182-B8FD-08BA-96E8E0E2A09C}"/>
              </a:ext>
            </a:extLst>
          </p:cNvPr>
          <p:cNvSpPr>
            <a:spLocks noGrp="1"/>
          </p:cNvSpPr>
          <p:nvPr>
            <p:ph idx="1"/>
          </p:nvPr>
        </p:nvSpPr>
        <p:spPr>
          <a:xfrm>
            <a:off x="0" y="0"/>
            <a:ext cx="9268691" cy="6761018"/>
          </a:xfrm>
        </p:spPr>
        <p:txBody>
          <a:bodyPr>
            <a:normAutofit lnSpcReduction="10000"/>
          </a:bodyPr>
          <a:lstStyle/>
          <a:p>
            <a:pPr marL="0" indent="0" algn="ctr">
              <a:buNone/>
            </a:pPr>
            <a:endParaRPr lang="en-US" sz="3200" dirty="0">
              <a:latin typeface="Amasis MT Pro Medium" panose="02040604050005020304" pitchFamily="18" charset="0"/>
            </a:endParaRPr>
          </a:p>
          <a:p>
            <a:pPr marL="0" indent="0">
              <a:buNone/>
            </a:pPr>
            <a:r>
              <a:rPr lang="en-US" sz="2800" b="1" dirty="0">
                <a:latin typeface="Arial Black" panose="020B0A04020102020204" pitchFamily="34" charset="0"/>
              </a:rPr>
              <a:t>                  Successful Street Outreach</a:t>
            </a:r>
            <a:r>
              <a:rPr lang="en-US" sz="3600" b="1" dirty="0">
                <a:latin typeface="Arial Black" panose="020B0A04020102020204" pitchFamily="34" charset="0"/>
              </a:rPr>
              <a:t>  </a:t>
            </a:r>
          </a:p>
          <a:p>
            <a:pPr marL="0" indent="0" algn="ctr">
              <a:buNone/>
            </a:pPr>
            <a:endParaRPr lang="en-US" sz="3200" dirty="0">
              <a:latin typeface="Amasis MT Pro Medium" panose="02040604050005020304" pitchFamily="18" charset="0"/>
            </a:endParaRPr>
          </a:p>
          <a:p>
            <a:pPr marL="0" indent="0" algn="ctr">
              <a:buNone/>
            </a:pPr>
            <a:endParaRPr lang="en-US" sz="3200" dirty="0">
              <a:latin typeface="Amasis MT Pro Medium" panose="02040604050005020304" pitchFamily="18" charset="0"/>
            </a:endParaRPr>
          </a:p>
          <a:p>
            <a:pPr marL="0" indent="0" algn="ctr">
              <a:buNone/>
            </a:pPr>
            <a:endParaRPr lang="en-US" sz="3200" dirty="0">
              <a:latin typeface="Amasis MT Pro Medium" panose="02040604050005020304" pitchFamily="18" charset="0"/>
            </a:endParaRPr>
          </a:p>
          <a:p>
            <a:pPr marL="0" indent="0" algn="ctr">
              <a:spcBef>
                <a:spcPts val="0"/>
              </a:spcBef>
              <a:buNone/>
            </a:pPr>
            <a:endParaRPr lang="en-US" sz="2400" dirty="0">
              <a:latin typeface="Amasis MT Pro Medium" panose="02040604050005020304" pitchFamily="18" charset="0"/>
            </a:endParaRPr>
          </a:p>
          <a:p>
            <a:pPr marL="0" indent="0" algn="ctr">
              <a:spcBef>
                <a:spcPts val="0"/>
              </a:spcBef>
              <a:buNone/>
            </a:pPr>
            <a:endParaRPr lang="en-US" sz="2400" dirty="0">
              <a:latin typeface="Amasis MT Pro Medium" panose="02040604050005020304" pitchFamily="18" charset="0"/>
            </a:endParaRPr>
          </a:p>
          <a:p>
            <a:pPr marL="0" indent="0" algn="ctr">
              <a:spcBef>
                <a:spcPts val="0"/>
              </a:spcBef>
              <a:buNone/>
            </a:pPr>
            <a:endParaRPr lang="en-US" dirty="0">
              <a:latin typeface="Amasis MT Pro Medium" panose="02040604050005020304" pitchFamily="18" charset="0"/>
            </a:endParaRPr>
          </a:p>
          <a:p>
            <a:pPr marL="0" indent="0">
              <a:spcBef>
                <a:spcPts val="0"/>
              </a:spcBef>
              <a:buNone/>
            </a:pPr>
            <a:endParaRPr lang="en-US" dirty="0">
              <a:latin typeface="Amasis MT Pro Medium" panose="02040604050005020304" pitchFamily="18" charset="0"/>
            </a:endParaRPr>
          </a:p>
          <a:p>
            <a:pPr marL="0" indent="0">
              <a:spcBef>
                <a:spcPts val="0"/>
              </a:spcBef>
              <a:buNone/>
            </a:pPr>
            <a:r>
              <a:rPr lang="en-US" dirty="0">
                <a:latin typeface="Amasis MT Pro Medium" panose="02040604050005020304" pitchFamily="18" charset="0"/>
              </a:rPr>
              <a:t>                                               </a:t>
            </a:r>
          </a:p>
          <a:p>
            <a:pPr marL="0" indent="0">
              <a:spcBef>
                <a:spcPts val="0"/>
              </a:spcBef>
              <a:buNone/>
            </a:pPr>
            <a:endParaRPr lang="en-US" dirty="0">
              <a:latin typeface="Amasis MT Pro Medium" panose="02040604050005020304" pitchFamily="18" charset="0"/>
            </a:endParaRPr>
          </a:p>
          <a:p>
            <a:pPr marL="0" indent="0">
              <a:spcBef>
                <a:spcPts val="0"/>
              </a:spcBef>
              <a:buNone/>
            </a:pPr>
            <a:r>
              <a:rPr lang="en-US" dirty="0">
                <a:latin typeface="Amasis MT Pro Medium" panose="02040604050005020304" pitchFamily="18" charset="0"/>
              </a:rPr>
              <a:t>                                                  </a:t>
            </a:r>
          </a:p>
          <a:p>
            <a:pPr marL="0" indent="0">
              <a:spcBef>
                <a:spcPts val="0"/>
              </a:spcBef>
              <a:buNone/>
            </a:pPr>
            <a:r>
              <a:rPr lang="en-US" dirty="0">
                <a:latin typeface="Amasis MT Pro Medium" panose="02040604050005020304" pitchFamily="18" charset="0"/>
              </a:rPr>
              <a:t>                                                     Presented by Ruth Standiford, B.A.</a:t>
            </a:r>
          </a:p>
          <a:p>
            <a:pPr marL="0" indent="0">
              <a:spcBef>
                <a:spcPts val="0"/>
              </a:spcBef>
              <a:buNone/>
            </a:pPr>
            <a:r>
              <a:rPr lang="en-US" dirty="0">
                <a:latin typeface="Amasis MT Pro Medium" panose="02040604050005020304" pitchFamily="18" charset="0"/>
              </a:rPr>
              <a:t>                                                                      Social Worker</a:t>
            </a:r>
          </a:p>
          <a:p>
            <a:pPr marL="0" indent="0">
              <a:spcBef>
                <a:spcPts val="0"/>
              </a:spcBef>
              <a:buNone/>
            </a:pPr>
            <a:r>
              <a:rPr lang="en-US" dirty="0">
                <a:latin typeface="Amasis MT Pro Medium" panose="02040604050005020304" pitchFamily="18" charset="0"/>
              </a:rPr>
              <a:t>                                                       &amp; Amir El Hajj Khalid A. Samad</a:t>
            </a:r>
          </a:p>
          <a:p>
            <a:pPr marL="0" indent="0">
              <a:spcBef>
                <a:spcPts val="0"/>
              </a:spcBef>
              <a:buNone/>
            </a:pPr>
            <a:r>
              <a:rPr lang="en-US" dirty="0">
                <a:latin typeface="Amasis MT Pro Medium" panose="02040604050005020304" pitchFamily="18" charset="0"/>
              </a:rPr>
              <a:t>                                                  Co-founder and Chief Executive Officer, </a:t>
            </a:r>
          </a:p>
          <a:p>
            <a:pPr marL="0" indent="0">
              <a:spcBef>
                <a:spcPts val="0"/>
              </a:spcBef>
              <a:buNone/>
            </a:pPr>
            <a:r>
              <a:rPr lang="en-US" dirty="0">
                <a:latin typeface="Amasis MT Pro Medium" panose="02040604050005020304" pitchFamily="18" charset="0"/>
              </a:rPr>
              <a:t>                                        Coalition for a Better Life, dba Peace in the Hood, Inc. </a:t>
            </a:r>
          </a:p>
          <a:p>
            <a:pPr marL="0" indent="0">
              <a:spcBef>
                <a:spcPts val="0"/>
              </a:spcBef>
              <a:buNone/>
            </a:pPr>
            <a:r>
              <a:rPr lang="en-US" dirty="0">
                <a:latin typeface="Amasis MT Pro Medium" panose="02040604050005020304" pitchFamily="18" charset="0"/>
              </a:rPr>
              <a:t>                                                         99Treasures Arts &amp; Culture, Inc. </a:t>
            </a:r>
          </a:p>
          <a:p>
            <a:pPr marL="0" indent="0">
              <a:spcBef>
                <a:spcPts val="0"/>
              </a:spcBef>
              <a:buNone/>
            </a:pPr>
            <a:r>
              <a:rPr lang="en-US" dirty="0">
                <a:latin typeface="Amasis MT Pro Medium" panose="02040604050005020304" pitchFamily="18" charset="0"/>
              </a:rPr>
              <a:t> </a:t>
            </a:r>
          </a:p>
          <a:p>
            <a:pPr marL="0" indent="0" algn="ctr">
              <a:buNone/>
            </a:pPr>
            <a:endParaRPr lang="en-US" sz="3200" dirty="0">
              <a:latin typeface="Amasis MT Pro Medium" panose="02040604050005020304" pitchFamily="18" charset="0"/>
            </a:endParaRPr>
          </a:p>
        </p:txBody>
      </p:sp>
      <p:pic>
        <p:nvPicPr>
          <p:cNvPr id="4" name="Picture 3" descr="Logo&#10;&#10;Description automatically generated with medium confidence">
            <a:extLst>
              <a:ext uri="{FF2B5EF4-FFF2-40B4-BE49-F238E27FC236}">
                <a16:creationId xmlns:a16="http://schemas.microsoft.com/office/drawing/2014/main" id="{DEBAB737-36BF-0551-FB33-DAB234E3F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19" y="318653"/>
            <a:ext cx="1366271" cy="1371600"/>
          </a:xfrm>
          <a:prstGeom prst="rect">
            <a:avLst/>
          </a:prstGeom>
          <a:ln w="9525">
            <a:solidFill>
              <a:schemeClr val="tx1"/>
            </a:solidFill>
          </a:ln>
        </p:spPr>
      </p:pic>
      <p:pic>
        <p:nvPicPr>
          <p:cNvPr id="7" name="Picture 6" descr="Logo&#10;&#10;Description automatically generated with medium confidence">
            <a:extLst>
              <a:ext uri="{FF2B5EF4-FFF2-40B4-BE49-F238E27FC236}">
                <a16:creationId xmlns:a16="http://schemas.microsoft.com/office/drawing/2014/main" id="{181FBA48-F6C3-1F38-FD64-B33F85B68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7801" y="318654"/>
            <a:ext cx="1366272" cy="1371600"/>
          </a:xfrm>
          <a:prstGeom prst="rect">
            <a:avLst/>
          </a:prstGeom>
          <a:ln w="9525">
            <a:solidFill>
              <a:schemeClr val="tx1"/>
            </a:solidFill>
          </a:ln>
        </p:spPr>
      </p:pic>
      <p:pic>
        <p:nvPicPr>
          <p:cNvPr id="9" name="Picture 8" descr="A group of people exercising&#10;&#10;Description automatically generated with medium confidence">
            <a:extLst>
              <a:ext uri="{FF2B5EF4-FFF2-40B4-BE49-F238E27FC236}">
                <a16:creationId xmlns:a16="http://schemas.microsoft.com/office/drawing/2014/main" id="{D7613AC0-7B45-4DD1-CB25-246673789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795" y="1407225"/>
            <a:ext cx="4332078" cy="3040084"/>
          </a:xfrm>
          <a:prstGeom prst="rect">
            <a:avLst/>
          </a:prstGeom>
          <a:ln w="3175">
            <a:solidFill>
              <a:schemeClr val="tx1"/>
            </a:solidFill>
          </a:ln>
        </p:spPr>
      </p:pic>
    </p:spTree>
    <p:extLst>
      <p:ext uri="{BB962C8B-B14F-4D97-AF65-F5344CB8AC3E}">
        <p14:creationId xmlns:p14="http://schemas.microsoft.com/office/powerpoint/2010/main" val="253911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A238B-FDDB-5AB2-526D-184E6CDF9E82}"/>
              </a:ext>
            </a:extLst>
          </p:cNvPr>
          <p:cNvSpPr>
            <a:spLocks noGrp="1"/>
          </p:cNvSpPr>
          <p:nvPr>
            <p:ph type="title"/>
          </p:nvPr>
        </p:nvSpPr>
        <p:spPr>
          <a:xfrm>
            <a:off x="651164" y="581891"/>
            <a:ext cx="8622838" cy="1348509"/>
          </a:xfrm>
        </p:spPr>
        <p:txBody>
          <a:bodyPr/>
          <a:lstStyle/>
          <a:p>
            <a:r>
              <a:rPr lang="en-US" dirty="0"/>
              <a:t>Continuing the Work Begun in 1992</a:t>
            </a:r>
          </a:p>
        </p:txBody>
      </p:sp>
      <p:pic>
        <p:nvPicPr>
          <p:cNvPr id="5" name="Content Placeholder 4" descr="A group of children holding laptops&#10;&#10;Description automatically generated with medium confidence">
            <a:extLst>
              <a:ext uri="{FF2B5EF4-FFF2-40B4-BE49-F238E27FC236}">
                <a16:creationId xmlns:a16="http://schemas.microsoft.com/office/drawing/2014/main" id="{40ED5DFA-60BD-D6B4-14C6-0D317D7788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164" y="1256145"/>
            <a:ext cx="3881437" cy="4555692"/>
          </a:xfrm>
          <a:ln w="6350">
            <a:solidFill>
              <a:schemeClr val="tx1"/>
            </a:solidFill>
          </a:ln>
        </p:spPr>
      </p:pic>
      <p:pic>
        <p:nvPicPr>
          <p:cNvPr id="7" name="Picture 6" descr="A group of men&#10;&#10;Description automatically generated with low confidence">
            <a:extLst>
              <a:ext uri="{FF2B5EF4-FFF2-40B4-BE49-F238E27FC236}">
                <a16:creationId xmlns:a16="http://schemas.microsoft.com/office/drawing/2014/main" id="{204A87AF-ABA2-2902-6EC2-40B9FA05466E}"/>
              </a:ext>
            </a:extLst>
          </p:cNvPr>
          <p:cNvPicPr>
            <a:picLocks noChangeAspect="1"/>
          </p:cNvPicPr>
          <p:nvPr/>
        </p:nvPicPr>
        <p:blipFill rotWithShape="1">
          <a:blip r:embed="rId3">
            <a:extLst>
              <a:ext uri="{28A0092B-C50C-407E-A947-70E740481C1C}">
                <a14:useLocalDpi xmlns:a14="http://schemas.microsoft.com/office/drawing/2010/main" val="0"/>
              </a:ext>
            </a:extLst>
          </a:blip>
          <a:srcRect b="32518"/>
          <a:stretch/>
        </p:blipFill>
        <p:spPr>
          <a:xfrm>
            <a:off x="4692477" y="1256145"/>
            <a:ext cx="4581525" cy="4555692"/>
          </a:xfrm>
          <a:prstGeom prst="rect">
            <a:avLst/>
          </a:prstGeom>
        </p:spPr>
      </p:pic>
    </p:spTree>
    <p:extLst>
      <p:ext uri="{BB962C8B-B14F-4D97-AF65-F5344CB8AC3E}">
        <p14:creationId xmlns:p14="http://schemas.microsoft.com/office/powerpoint/2010/main" val="10286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posing for a photo&#10;&#10;Description automatically generated with medium confidence">
            <a:extLst>
              <a:ext uri="{FF2B5EF4-FFF2-40B4-BE49-F238E27FC236}">
                <a16:creationId xmlns:a16="http://schemas.microsoft.com/office/drawing/2014/main" id="{7C67C10B-32B8-DB82-9CAA-E05DCA9E72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725" y="370246"/>
            <a:ext cx="4700924" cy="5481914"/>
          </a:xfrm>
          <a:ln w="6350">
            <a:solidFill>
              <a:schemeClr val="tx1"/>
            </a:solidFill>
          </a:ln>
        </p:spPr>
      </p:pic>
      <p:pic>
        <p:nvPicPr>
          <p:cNvPr id="7" name="Picture 6" descr="A group of people standing outside&#10;&#10;Description automatically generated with medium confidence">
            <a:extLst>
              <a:ext uri="{FF2B5EF4-FFF2-40B4-BE49-F238E27FC236}">
                <a16:creationId xmlns:a16="http://schemas.microsoft.com/office/drawing/2014/main" id="{A5B9A98C-9640-6F7A-84AC-2B646FE58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039" y="370246"/>
            <a:ext cx="3784210" cy="5481914"/>
          </a:xfrm>
          <a:prstGeom prst="rect">
            <a:avLst/>
          </a:prstGeom>
        </p:spPr>
      </p:pic>
    </p:spTree>
    <p:extLst>
      <p:ext uri="{BB962C8B-B14F-4D97-AF65-F5344CB8AC3E}">
        <p14:creationId xmlns:p14="http://schemas.microsoft.com/office/powerpoint/2010/main" val="93140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505EA3C-F6FE-4717-9D16-1FC1BFCEA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872A32-4C50-4CBB-8F41-10A7E35AB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text&#10;&#10;Description automatically generated">
            <a:extLst>
              <a:ext uri="{FF2B5EF4-FFF2-40B4-BE49-F238E27FC236}">
                <a16:creationId xmlns:a16="http://schemas.microsoft.com/office/drawing/2014/main" id="{6BDC5FC7-0E9F-5BB9-7030-97D39BD3D91F}"/>
              </a:ext>
            </a:extLst>
          </p:cNvPr>
          <p:cNvPicPr>
            <a:picLocks noChangeAspect="1"/>
          </p:cNvPicPr>
          <p:nvPr/>
        </p:nvPicPr>
        <p:blipFill rotWithShape="1">
          <a:blip r:embed="rId2">
            <a:extLst>
              <a:ext uri="{28A0092B-C50C-407E-A947-70E740481C1C}">
                <a14:useLocalDpi xmlns:a14="http://schemas.microsoft.com/office/drawing/2010/main" val="0"/>
              </a:ext>
            </a:extLst>
          </a:blip>
          <a:srcRect t="-1" r="-111" b="32317"/>
          <a:stretch/>
        </p:blipFill>
        <p:spPr>
          <a:xfrm>
            <a:off x="643467" y="643467"/>
            <a:ext cx="5136386" cy="5571066"/>
          </a:xfrm>
          <a:prstGeom prst="rect">
            <a:avLst/>
          </a:prstGeom>
        </p:spPr>
      </p:pic>
      <p:sp>
        <p:nvSpPr>
          <p:cNvPr id="32" name="Rectangle 31">
            <a:extLst>
              <a:ext uri="{FF2B5EF4-FFF2-40B4-BE49-F238E27FC236}">
                <a16:creationId xmlns:a16="http://schemas.microsoft.com/office/drawing/2014/main" id="{53F12DB6-A8DD-4C76-A2CD-C90EB6BBB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posing for a photo&#10;&#10;Description automatically generated">
            <a:extLst>
              <a:ext uri="{FF2B5EF4-FFF2-40B4-BE49-F238E27FC236}">
                <a16:creationId xmlns:a16="http://schemas.microsoft.com/office/drawing/2014/main" id="{B108072F-5899-1737-D760-B146C95C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145" y="643467"/>
            <a:ext cx="5136388" cy="5571066"/>
          </a:xfrm>
          <a:prstGeom prst="rect">
            <a:avLst/>
          </a:prstGeom>
        </p:spPr>
      </p:pic>
    </p:spTree>
    <p:extLst>
      <p:ext uri="{BB962C8B-B14F-4D97-AF65-F5344CB8AC3E}">
        <p14:creationId xmlns:p14="http://schemas.microsoft.com/office/powerpoint/2010/main" val="1168686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C574-2728-7592-9E55-B71D2079CA44}"/>
              </a:ext>
            </a:extLst>
          </p:cNvPr>
          <p:cNvSpPr>
            <a:spLocks noGrp="1"/>
          </p:cNvSpPr>
          <p:nvPr>
            <p:ph type="title"/>
          </p:nvPr>
        </p:nvSpPr>
        <p:spPr/>
        <p:txBody>
          <a:bodyPr/>
          <a:lstStyle/>
          <a:p>
            <a:pPr algn="ctr"/>
            <a:r>
              <a:rPr lang="en-US" dirty="0"/>
              <a:t>Boots on the Ground Nationally</a:t>
            </a:r>
          </a:p>
        </p:txBody>
      </p:sp>
      <p:pic>
        <p:nvPicPr>
          <p:cNvPr id="7" name="Picture 6" descr="A group of people posing for a photo&#10;&#10;Description automatically generated">
            <a:extLst>
              <a:ext uri="{FF2B5EF4-FFF2-40B4-BE49-F238E27FC236}">
                <a16:creationId xmlns:a16="http://schemas.microsoft.com/office/drawing/2014/main" id="{75DABE34-07CC-44DE-9753-5243E5422DB9}"/>
              </a:ext>
            </a:extLst>
          </p:cNvPr>
          <p:cNvPicPr>
            <a:picLocks noChangeAspect="1"/>
          </p:cNvPicPr>
          <p:nvPr/>
        </p:nvPicPr>
        <p:blipFill rotWithShape="1">
          <a:blip r:embed="rId2">
            <a:extLst>
              <a:ext uri="{28A0092B-C50C-407E-A947-70E740481C1C}">
                <a14:useLocalDpi xmlns:a14="http://schemas.microsoft.com/office/drawing/2010/main" val="0"/>
              </a:ext>
            </a:extLst>
          </a:blip>
          <a:srcRect r="4531" b="38161"/>
          <a:stretch/>
        </p:blipFill>
        <p:spPr>
          <a:xfrm>
            <a:off x="840209" y="1510144"/>
            <a:ext cx="4168715" cy="4572000"/>
          </a:xfrm>
          <a:prstGeom prst="rect">
            <a:avLst/>
          </a:prstGeom>
          <a:ln w="3175">
            <a:solidFill>
              <a:schemeClr val="tx1"/>
            </a:solidFill>
          </a:ln>
        </p:spPr>
      </p:pic>
      <p:pic>
        <p:nvPicPr>
          <p:cNvPr id="4" name="Content Placeholder 3" descr="A group of people sitting in chairs&#10;&#10;Description automatically generated with medium confidence">
            <a:extLst>
              <a:ext uri="{FF2B5EF4-FFF2-40B4-BE49-F238E27FC236}">
                <a16:creationId xmlns:a16="http://schemas.microsoft.com/office/drawing/2014/main" id="{6ABEE6B2-B0BE-D376-6266-98836FCC5D0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6404"/>
          <a:stretch/>
        </p:blipFill>
        <p:spPr>
          <a:xfrm>
            <a:off x="5343966" y="1510144"/>
            <a:ext cx="4092911" cy="4572000"/>
          </a:xfrm>
          <a:ln w="3175">
            <a:solidFill>
              <a:schemeClr val="tx1"/>
            </a:solidFill>
          </a:ln>
        </p:spPr>
      </p:pic>
    </p:spTree>
    <p:extLst>
      <p:ext uri="{BB962C8B-B14F-4D97-AF65-F5344CB8AC3E}">
        <p14:creationId xmlns:p14="http://schemas.microsoft.com/office/powerpoint/2010/main" val="3647826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sitting at a table with microphones&#10;&#10;Description automatically generated with medium confidence">
            <a:extLst>
              <a:ext uri="{FF2B5EF4-FFF2-40B4-BE49-F238E27FC236}">
                <a16:creationId xmlns:a16="http://schemas.microsoft.com/office/drawing/2014/main" id="{E5900974-E2FC-B947-B25D-EAF8F68458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8535" y="675249"/>
            <a:ext cx="4768204" cy="5556739"/>
          </a:xfrm>
          <a:ln w="6350">
            <a:solidFill>
              <a:schemeClr val="tx1"/>
            </a:solidFill>
          </a:ln>
        </p:spPr>
      </p:pic>
      <p:pic>
        <p:nvPicPr>
          <p:cNvPr id="7" name="Picture 6" descr="A picture containing wall, person, indoor, person&#10;&#10;Description automatically generated">
            <a:extLst>
              <a:ext uri="{FF2B5EF4-FFF2-40B4-BE49-F238E27FC236}">
                <a16:creationId xmlns:a16="http://schemas.microsoft.com/office/drawing/2014/main" id="{696B7010-BD26-2278-61A8-38082BD2D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755" y="675249"/>
            <a:ext cx="3643532" cy="5556739"/>
          </a:xfrm>
          <a:prstGeom prst="rect">
            <a:avLst/>
          </a:prstGeom>
          <a:ln w="3175">
            <a:solidFill>
              <a:schemeClr val="tx1"/>
            </a:solidFill>
          </a:ln>
        </p:spPr>
      </p:pic>
    </p:spTree>
    <p:extLst>
      <p:ext uri="{BB962C8B-B14F-4D97-AF65-F5344CB8AC3E}">
        <p14:creationId xmlns:p14="http://schemas.microsoft.com/office/powerpoint/2010/main" val="312660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5E60-9BDE-9F20-8590-27E9F664FB6C}"/>
              </a:ext>
            </a:extLst>
          </p:cNvPr>
          <p:cNvSpPr>
            <a:spLocks noGrp="1"/>
          </p:cNvSpPr>
          <p:nvPr>
            <p:ph type="title"/>
          </p:nvPr>
        </p:nvSpPr>
        <p:spPr>
          <a:xfrm>
            <a:off x="458694" y="365761"/>
            <a:ext cx="8809997" cy="701039"/>
          </a:xfrm>
        </p:spPr>
        <p:txBody>
          <a:bodyPr>
            <a:normAutofit/>
          </a:bodyPr>
          <a:lstStyle/>
          <a:p>
            <a:pPr algn="ctr"/>
            <a:r>
              <a:rPr lang="en-US" sz="3200" b="1" dirty="0"/>
              <a:t>Lessons Learned</a:t>
            </a:r>
          </a:p>
        </p:txBody>
      </p:sp>
      <p:sp>
        <p:nvSpPr>
          <p:cNvPr id="7" name="Content Placeholder 6">
            <a:extLst>
              <a:ext uri="{FF2B5EF4-FFF2-40B4-BE49-F238E27FC236}">
                <a16:creationId xmlns:a16="http://schemas.microsoft.com/office/drawing/2014/main" id="{2F293F92-1198-C38F-4F2E-387409E07D30}"/>
              </a:ext>
            </a:extLst>
          </p:cNvPr>
          <p:cNvSpPr>
            <a:spLocks noGrp="1"/>
          </p:cNvSpPr>
          <p:nvPr>
            <p:ph idx="1"/>
          </p:nvPr>
        </p:nvSpPr>
        <p:spPr>
          <a:xfrm>
            <a:off x="458693" y="1066799"/>
            <a:ext cx="9184071" cy="5791201"/>
          </a:xfrm>
        </p:spPr>
        <p:txBody>
          <a:bodyPr>
            <a:normAutofit fontScale="92500" lnSpcReduction="20000"/>
          </a:bodyPr>
          <a:lstStyle/>
          <a:p>
            <a:pPr marL="514350" indent="-514350">
              <a:buFont typeface="+mj-lt"/>
              <a:buAutoNum type="arabicPeriod"/>
            </a:pPr>
            <a:r>
              <a:rPr lang="en-US" sz="2000" b="1" dirty="0"/>
              <a:t>Keep it real……….youth can spot fake and phony in a heartbeat.</a:t>
            </a:r>
          </a:p>
          <a:p>
            <a:pPr marL="514350" indent="-514350">
              <a:buFont typeface="+mj-lt"/>
              <a:buAutoNum type="arabicPeriod"/>
            </a:pPr>
            <a:r>
              <a:rPr lang="en-US" sz="2000" b="1" dirty="0"/>
              <a:t>If you have overcome challenges in your life……..let them know.  They need to know that it can be done.  </a:t>
            </a:r>
          </a:p>
          <a:p>
            <a:pPr marL="514350" indent="-514350">
              <a:buFont typeface="+mj-lt"/>
              <a:buAutoNum type="arabicPeriod"/>
            </a:pPr>
            <a:r>
              <a:rPr lang="en-US" sz="2000" b="1" dirty="0"/>
              <a:t>Don’t “psychobabble” at them… youth are better at it than we are.</a:t>
            </a:r>
          </a:p>
          <a:p>
            <a:pPr marL="514350" indent="-514350">
              <a:buFont typeface="+mj-lt"/>
              <a:buAutoNum type="arabicPeriod"/>
            </a:pPr>
            <a:r>
              <a:rPr lang="en-US" sz="2000" b="1" dirty="0"/>
              <a:t>Talk WITH the youth and not at them.  </a:t>
            </a:r>
          </a:p>
          <a:p>
            <a:pPr marL="514350" indent="-514350">
              <a:buFont typeface="+mj-lt"/>
              <a:buAutoNum type="arabicPeriod"/>
            </a:pPr>
            <a:r>
              <a:rPr lang="en-US" sz="2000" b="1" dirty="0"/>
              <a:t>Listen with all of your senses.  Look behind their behavior to find out the “why”. </a:t>
            </a:r>
          </a:p>
          <a:p>
            <a:pPr marL="514350" indent="-514350">
              <a:buFont typeface="+mj-lt"/>
              <a:buAutoNum type="arabicPeriod"/>
            </a:pPr>
            <a:r>
              <a:rPr lang="en-US" sz="2000" b="1" dirty="0"/>
              <a:t>BE THERE to support youth when they are doing positive things</a:t>
            </a:r>
            <a:r>
              <a:rPr lang="en-US" dirty="0"/>
              <a:t>. </a:t>
            </a:r>
            <a:r>
              <a:rPr lang="en-US" sz="2000" b="1" dirty="0"/>
              <a:t>Our youth want our attention.  Whether we give it to them for doing something good or something bad is our call.  </a:t>
            </a:r>
          </a:p>
          <a:p>
            <a:pPr marL="514350" indent="-514350">
              <a:buFont typeface="+mj-lt"/>
              <a:buAutoNum type="arabicPeriod"/>
            </a:pPr>
            <a:r>
              <a:rPr lang="en-US" sz="2000" b="1" dirty="0"/>
              <a:t>Establish authentic collaborations with neighborhood organizations where the youth live. There is enormous work being doing in houses of worship, community programs and athletic programs that are not big-name programs but are there when something happens at midnight in the neighborhoods. You might be surprised at the professional qualifications of some of the people in these neighborhood organizations. </a:t>
            </a:r>
          </a:p>
          <a:p>
            <a:pPr marL="514350" indent="-514350">
              <a:buFont typeface="+mj-lt"/>
              <a:buAutoNum type="arabicPeriod"/>
            </a:pPr>
            <a:r>
              <a:rPr lang="en-US" sz="2000" b="1" dirty="0"/>
              <a:t>Work to strengthen the family.  It does no good to just strengthen the youth if the family is unstable. </a:t>
            </a:r>
          </a:p>
          <a:p>
            <a:pPr marL="514350" indent="-514350">
              <a:buFont typeface="+mj-lt"/>
              <a:buAutoNum type="arabicPeriod"/>
            </a:pPr>
            <a:r>
              <a:rPr lang="en-US" sz="2000" b="1" dirty="0"/>
              <a:t>Let them know they HAVE choices AND with choice comes accountability. </a:t>
            </a:r>
          </a:p>
          <a:p>
            <a:pPr marL="514350" indent="-514350">
              <a:buFont typeface="+mj-lt"/>
              <a:buAutoNum type="arabicPeriod"/>
            </a:pPr>
            <a:endParaRPr lang="en-US" sz="2000" b="1" dirty="0"/>
          </a:p>
          <a:p>
            <a:pPr marL="514350" indent="-514350">
              <a:buFont typeface="+mj-lt"/>
              <a:buAutoNum type="arabicPeriod"/>
            </a:pPr>
            <a:endParaRPr lang="en-US" sz="2000" b="1" dirty="0"/>
          </a:p>
          <a:p>
            <a:pPr marL="0" indent="0">
              <a:buNone/>
            </a:pPr>
            <a:endParaRPr lang="en-US" sz="2000" b="1" dirty="0"/>
          </a:p>
          <a:p>
            <a:pPr marL="514350" indent="-514350">
              <a:buFont typeface="+mj-lt"/>
              <a:buAutoNum type="arabicPeriod"/>
            </a:pPr>
            <a:endParaRPr lang="en-US" sz="2000" b="1" dirty="0"/>
          </a:p>
        </p:txBody>
      </p:sp>
    </p:spTree>
    <p:extLst>
      <p:ext uri="{BB962C8B-B14F-4D97-AF65-F5344CB8AC3E}">
        <p14:creationId xmlns:p14="http://schemas.microsoft.com/office/powerpoint/2010/main" val="293640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2816-BD14-F8F1-907C-850CA6D48DB5}"/>
              </a:ext>
            </a:extLst>
          </p:cNvPr>
          <p:cNvSpPr>
            <a:spLocks noGrp="1"/>
          </p:cNvSpPr>
          <p:nvPr>
            <p:ph type="title"/>
          </p:nvPr>
        </p:nvSpPr>
        <p:spPr>
          <a:xfrm>
            <a:off x="677334" y="609600"/>
            <a:ext cx="8596668" cy="734291"/>
          </a:xfrm>
        </p:spPr>
        <p:txBody>
          <a:bodyPr>
            <a:normAutofit/>
          </a:bodyPr>
          <a:lstStyle/>
          <a:p>
            <a:pPr algn="ctr"/>
            <a:r>
              <a:rPr lang="en-US" sz="2800" dirty="0"/>
              <a:t>Helping Victims and Family Members.</a:t>
            </a:r>
          </a:p>
        </p:txBody>
      </p:sp>
      <p:sp>
        <p:nvSpPr>
          <p:cNvPr id="3" name="Content Placeholder 2">
            <a:extLst>
              <a:ext uri="{FF2B5EF4-FFF2-40B4-BE49-F238E27FC236}">
                <a16:creationId xmlns:a16="http://schemas.microsoft.com/office/drawing/2014/main" id="{52C1E184-6763-EC58-E21B-6FC67F531DA3}"/>
              </a:ext>
            </a:extLst>
          </p:cNvPr>
          <p:cNvSpPr>
            <a:spLocks noGrp="1"/>
          </p:cNvSpPr>
          <p:nvPr>
            <p:ph idx="1"/>
          </p:nvPr>
        </p:nvSpPr>
        <p:spPr>
          <a:xfrm>
            <a:off x="677334" y="1343891"/>
            <a:ext cx="8596668" cy="3880773"/>
          </a:xfrm>
        </p:spPr>
        <p:txBody>
          <a:bodyPr/>
          <a:lstStyle/>
          <a:p>
            <a:pPr marL="514350" indent="-514350">
              <a:buAutoNum type="arabicPeriod"/>
            </a:pPr>
            <a:r>
              <a:rPr lang="en-US" dirty="0"/>
              <a:t>Every traumatic situation is different.  Instead of saying “I know how you feel” try saying “I don’t know how you feel, but I know how I felt when it happened to me.”</a:t>
            </a:r>
          </a:p>
          <a:p>
            <a:pPr marL="514350" indent="-514350">
              <a:buAutoNum type="arabicPeriod"/>
            </a:pPr>
            <a:r>
              <a:rPr lang="en-US" dirty="0"/>
              <a:t>There are no pretty words that can make trauma make sense, so do not even try.  Let the family or the victim talk.  Be present with them. Don’t judge what they say or how they say it.  </a:t>
            </a:r>
          </a:p>
          <a:p>
            <a:pPr marL="514350" indent="-514350">
              <a:buAutoNum type="arabicPeriod"/>
            </a:pPr>
            <a:r>
              <a:rPr lang="en-US" dirty="0"/>
              <a:t>Be there.  Help them or connect them to support services that can help them with their needs.  </a:t>
            </a:r>
          </a:p>
          <a:p>
            <a:pPr marL="0" indent="0">
              <a:buNone/>
            </a:pPr>
            <a:endParaRPr lang="en-US" dirty="0"/>
          </a:p>
        </p:txBody>
      </p:sp>
    </p:spTree>
    <p:extLst>
      <p:ext uri="{BB962C8B-B14F-4D97-AF65-F5344CB8AC3E}">
        <p14:creationId xmlns:p14="http://schemas.microsoft.com/office/powerpoint/2010/main" val="200617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60C658-FB6B-B318-0B09-9525751C678C}"/>
              </a:ext>
            </a:extLst>
          </p:cNvPr>
          <p:cNvSpPr>
            <a:spLocks noGrp="1"/>
          </p:cNvSpPr>
          <p:nvPr>
            <p:ph idx="1"/>
          </p:nvPr>
        </p:nvSpPr>
        <p:spPr>
          <a:xfrm>
            <a:off x="458694" y="304800"/>
            <a:ext cx="8976251" cy="6331527"/>
          </a:xfrm>
        </p:spPr>
        <p:txBody>
          <a:bodyPr>
            <a:normAutofit/>
          </a:bodyPr>
          <a:lstStyle/>
          <a:p>
            <a:pPr marL="0" indent="0" algn="ctr">
              <a:buNone/>
            </a:pPr>
            <a:endParaRPr lang="en-US" sz="800" dirty="0"/>
          </a:p>
          <a:p>
            <a:pPr marL="0" indent="0" algn="ctr">
              <a:buNone/>
            </a:pPr>
            <a:r>
              <a:rPr lang="en-US" dirty="0"/>
              <a:t>Imagine…….</a:t>
            </a:r>
          </a:p>
          <a:p>
            <a:pPr marL="0" indent="0" algn="ctr">
              <a:buNone/>
            </a:pPr>
            <a:endParaRPr lang="en-US" dirty="0"/>
          </a:p>
          <a:p>
            <a:pPr marL="0" indent="0" algn="ctr">
              <a:buNone/>
            </a:pPr>
            <a:r>
              <a:rPr lang="en-US" dirty="0"/>
              <a:t>You are 15 yrs. old and have been in and out of foster care for most of your life.                           </a:t>
            </a:r>
          </a:p>
          <a:p>
            <a:pPr marL="0" indent="0" algn="ctr">
              <a:buNone/>
            </a:pPr>
            <a:r>
              <a:rPr lang="en-US" dirty="0"/>
              <a:t>        Your mother is no where to be found and your father is incarcerated. </a:t>
            </a:r>
          </a:p>
          <a:p>
            <a:pPr marL="0" indent="0" algn="ctr">
              <a:buNone/>
            </a:pPr>
            <a:r>
              <a:rPr lang="en-US" dirty="0"/>
              <a:t>The streets and all that go with it, become your home.  After getting out of the</a:t>
            </a:r>
          </a:p>
          <a:p>
            <a:pPr marL="0" indent="0" algn="ctr">
              <a:buNone/>
            </a:pPr>
            <a:r>
              <a:rPr lang="en-US" dirty="0"/>
              <a:t> juvenile detention center for the umpteenth time, they release you to your</a:t>
            </a:r>
          </a:p>
          <a:p>
            <a:pPr marL="0" indent="0" algn="ctr">
              <a:buNone/>
            </a:pPr>
            <a:r>
              <a:rPr lang="en-US" dirty="0"/>
              <a:t> grandmother. She cannot handle you and is tired of trying.  She tells you to get out.  </a:t>
            </a:r>
          </a:p>
          <a:p>
            <a:pPr marL="0" indent="0" algn="ctr">
              <a:buNone/>
            </a:pPr>
            <a:r>
              <a:rPr lang="en-US" dirty="0"/>
              <a:t>You have no one to sign for a work permit and no where to live, so you end up living </a:t>
            </a:r>
          </a:p>
          <a:p>
            <a:pPr marL="0" indent="0" algn="ctr">
              <a:buNone/>
            </a:pPr>
            <a:r>
              <a:rPr lang="en-US" dirty="0"/>
              <a:t>in the basement of an abandoned house with no heat, no food and no electricity.  </a:t>
            </a:r>
          </a:p>
          <a:p>
            <a:pPr marL="0" indent="0" algn="ctr">
              <a:buNone/>
            </a:pPr>
            <a:r>
              <a:rPr lang="en-US" dirty="0"/>
              <a:t>You are trying to survive, so you go with a friend to rob someone, and you are killed</a:t>
            </a:r>
          </a:p>
          <a:p>
            <a:pPr marL="0" indent="0" algn="ctr">
              <a:buNone/>
            </a:pPr>
            <a:r>
              <a:rPr lang="en-US" dirty="0"/>
              <a:t> because the intended victim  had a CCW.  What would YOU have done to try to survive?  </a:t>
            </a:r>
          </a:p>
          <a:p>
            <a:pPr marL="0" indent="0" algn="ctr">
              <a:buNone/>
            </a:pPr>
            <a:endParaRPr lang="en-US" dirty="0"/>
          </a:p>
        </p:txBody>
      </p:sp>
    </p:spTree>
    <p:extLst>
      <p:ext uri="{BB962C8B-B14F-4D97-AF65-F5344CB8AC3E}">
        <p14:creationId xmlns:p14="http://schemas.microsoft.com/office/powerpoint/2010/main" val="23348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910A-7B7E-F080-F303-5A9A163E1D9F}"/>
              </a:ext>
            </a:extLst>
          </p:cNvPr>
          <p:cNvSpPr>
            <a:spLocks noGrp="1"/>
          </p:cNvSpPr>
          <p:nvPr>
            <p:ph type="title"/>
          </p:nvPr>
        </p:nvSpPr>
        <p:spPr>
          <a:xfrm>
            <a:off x="677334" y="609600"/>
            <a:ext cx="8596668" cy="789709"/>
          </a:xfrm>
        </p:spPr>
        <p:txBody>
          <a:bodyPr/>
          <a:lstStyle/>
          <a:p>
            <a:pPr algn="ctr"/>
            <a:r>
              <a:rPr lang="en-US" dirty="0"/>
              <a:t>99 Treasures Arts &amp; Culture, Inc.</a:t>
            </a:r>
          </a:p>
        </p:txBody>
      </p:sp>
      <p:sp>
        <p:nvSpPr>
          <p:cNvPr id="8" name="TextBox 7">
            <a:extLst>
              <a:ext uri="{FF2B5EF4-FFF2-40B4-BE49-F238E27FC236}">
                <a16:creationId xmlns:a16="http://schemas.microsoft.com/office/drawing/2014/main" id="{EA56F25A-7730-12DE-F3CE-6BB19B9D4FA0}"/>
              </a:ext>
            </a:extLst>
          </p:cNvPr>
          <p:cNvSpPr txBox="1"/>
          <p:nvPr/>
        </p:nvSpPr>
        <p:spPr>
          <a:xfrm>
            <a:off x="484909" y="1302327"/>
            <a:ext cx="3491346" cy="5660011"/>
          </a:xfrm>
          <a:prstGeom prst="rect">
            <a:avLst/>
          </a:prstGeom>
          <a:noFill/>
        </p:spPr>
        <p:txBody>
          <a:bodyPr wrap="square">
            <a:spAutoFit/>
          </a:bodyPr>
          <a:lstStyle/>
          <a:p>
            <a:pPr marL="0" lvl="0" indent="0" algn="ctr" rtl="0">
              <a:lnSpc>
                <a:spcPct val="90000"/>
              </a:lnSpc>
              <a:spcBef>
                <a:spcPts val="0"/>
              </a:spcBef>
              <a:spcAft>
                <a:spcPts val="0"/>
              </a:spcAft>
              <a:buClr>
                <a:srgbClr val="222222"/>
              </a:buClr>
              <a:buSzPct val="100000"/>
              <a:buNone/>
            </a:pPr>
            <a:endParaRPr lang="en-US" b="1" dirty="0">
              <a:solidFill>
                <a:srgbClr val="222222"/>
              </a:solidFill>
              <a:latin typeface="Times New Roman"/>
              <a:ea typeface="Times New Roman"/>
              <a:cs typeface="Times New Roman"/>
              <a:sym typeface="Times New Roman"/>
            </a:endParaRPr>
          </a:p>
          <a:p>
            <a:pPr marL="0" lvl="0" indent="0" algn="ctr" rtl="0">
              <a:lnSpc>
                <a:spcPct val="90000"/>
              </a:lnSpc>
              <a:spcBef>
                <a:spcPts val="0"/>
              </a:spcBef>
              <a:spcAft>
                <a:spcPts val="0"/>
              </a:spcAft>
              <a:buClr>
                <a:srgbClr val="222222"/>
              </a:buClr>
              <a:buSzPct val="100000"/>
              <a:buNone/>
            </a:pPr>
            <a:r>
              <a:rPr lang="en-US" sz="2400" b="1" dirty="0">
                <a:solidFill>
                  <a:srgbClr val="222222"/>
                </a:solidFill>
                <a:latin typeface="Times New Roman"/>
                <a:ea typeface="Times New Roman"/>
                <a:cs typeface="Times New Roman"/>
                <a:sym typeface="Times New Roman"/>
              </a:rPr>
              <a:t>MISSION STATEMENT</a:t>
            </a:r>
          </a:p>
          <a:p>
            <a:pPr marL="0" lvl="0" indent="0" algn="ctr" rtl="0">
              <a:lnSpc>
                <a:spcPct val="90000"/>
              </a:lnSpc>
              <a:spcBef>
                <a:spcPts val="0"/>
              </a:spcBef>
              <a:spcAft>
                <a:spcPts val="0"/>
              </a:spcAft>
              <a:buClr>
                <a:srgbClr val="222222"/>
              </a:buClr>
              <a:buSzPct val="100000"/>
              <a:buNone/>
            </a:pPr>
            <a:endParaRPr lang="en-US" sz="2400" b="1" dirty="0">
              <a:solidFill>
                <a:srgbClr val="222222"/>
              </a:solidFill>
              <a:latin typeface="Times New Roman"/>
              <a:ea typeface="Times New Roman"/>
              <a:cs typeface="Times New Roman"/>
              <a:sym typeface="Times New Roman"/>
            </a:endParaRPr>
          </a:p>
          <a:p>
            <a:pPr marL="0" lvl="0" indent="0" algn="ctr" rtl="0">
              <a:lnSpc>
                <a:spcPct val="90000"/>
              </a:lnSpc>
              <a:spcBef>
                <a:spcPts val="0"/>
              </a:spcBef>
              <a:spcAft>
                <a:spcPts val="0"/>
              </a:spcAft>
              <a:buClr>
                <a:srgbClr val="222222"/>
              </a:buClr>
              <a:buSzPct val="100000"/>
              <a:buNone/>
            </a:pPr>
            <a:r>
              <a:rPr lang="en-US" sz="2400" dirty="0">
                <a:solidFill>
                  <a:srgbClr val="222222"/>
                </a:solidFill>
                <a:latin typeface="Times New Roman"/>
                <a:ea typeface="Times New Roman"/>
                <a:cs typeface="Times New Roman"/>
                <a:sym typeface="Times New Roman"/>
              </a:rPr>
              <a:t>Our mission is to provide Arts and Culture awareness to the underserved African American community, S.T.E.A.M. through art, artistic skill development, entrepreneurial training, reading and life skills. In addition, host events and special programs to help gain exposure for individuals in the community.  </a:t>
            </a:r>
            <a:endParaRPr lang="en-US" sz="2400" dirty="0">
              <a:latin typeface="Times New Roman"/>
              <a:ea typeface="Times New Roman"/>
              <a:cs typeface="Times New Roman"/>
              <a:sym typeface="Times New Roman"/>
            </a:endParaRPr>
          </a:p>
        </p:txBody>
      </p:sp>
      <p:sp>
        <p:nvSpPr>
          <p:cNvPr id="10" name="TextBox 9">
            <a:extLst>
              <a:ext uri="{FF2B5EF4-FFF2-40B4-BE49-F238E27FC236}">
                <a16:creationId xmlns:a16="http://schemas.microsoft.com/office/drawing/2014/main" id="{F1D87BD2-6038-7689-653C-498BF836DFEC}"/>
              </a:ext>
            </a:extLst>
          </p:cNvPr>
          <p:cNvSpPr txBox="1"/>
          <p:nvPr/>
        </p:nvSpPr>
        <p:spPr>
          <a:xfrm>
            <a:off x="4491528" y="1588318"/>
            <a:ext cx="4128655" cy="5334794"/>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ct val="100000"/>
              <a:buNone/>
            </a:pPr>
            <a:r>
              <a:rPr lang="en-US" sz="2400" b="1" dirty="0">
                <a:latin typeface="Times New Roman"/>
                <a:ea typeface="Times New Roman"/>
                <a:cs typeface="Times New Roman"/>
                <a:sym typeface="Times New Roman"/>
              </a:rPr>
              <a:t>VISION STATEMENT</a:t>
            </a:r>
          </a:p>
          <a:p>
            <a:pPr marL="0" lvl="0" indent="0" algn="ctr" rtl="0">
              <a:lnSpc>
                <a:spcPct val="90000"/>
              </a:lnSpc>
              <a:spcBef>
                <a:spcPts val="0"/>
              </a:spcBef>
              <a:spcAft>
                <a:spcPts val="0"/>
              </a:spcAft>
              <a:buClr>
                <a:schemeClr val="dk1"/>
              </a:buClr>
              <a:buSzPct val="100000"/>
              <a:buNone/>
            </a:pPr>
            <a:endParaRPr lang="en-US" sz="2400" dirty="0">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ct val="100000"/>
              <a:buNone/>
            </a:pPr>
            <a:r>
              <a:rPr lang="en-US" sz="2400" dirty="0">
                <a:latin typeface="Times New Roman"/>
                <a:ea typeface="Times New Roman"/>
                <a:cs typeface="Times New Roman"/>
                <a:sym typeface="Times New Roman"/>
              </a:rPr>
              <a:t>Our vision is to be a socially active, community-based organization that is committed to the optimal well-being of our community. </a:t>
            </a:r>
            <a:endParaRPr lang="en-US" sz="2400" dirty="0"/>
          </a:p>
          <a:p>
            <a:pPr marL="0" lvl="0" indent="0" algn="ctr" rtl="0">
              <a:lnSpc>
                <a:spcPct val="90000"/>
              </a:lnSpc>
              <a:spcBef>
                <a:spcPts val="1000"/>
              </a:spcBef>
              <a:spcAft>
                <a:spcPts val="0"/>
              </a:spcAft>
              <a:buClr>
                <a:schemeClr val="dk1"/>
              </a:buClr>
              <a:buSzPct val="100000"/>
              <a:buNone/>
            </a:pPr>
            <a:r>
              <a:rPr lang="en-US" sz="2400" dirty="0">
                <a:latin typeface="Times New Roman"/>
                <a:ea typeface="Times New Roman"/>
                <a:cs typeface="Times New Roman"/>
                <a:sym typeface="Times New Roman"/>
              </a:rPr>
              <a:t>This is accomplished through our intergenerational multi-faceted curriculum. </a:t>
            </a:r>
            <a:endParaRPr lang="en-US" sz="2400" dirty="0"/>
          </a:p>
          <a:p>
            <a:pPr marL="0" lvl="0" indent="0" algn="ctr" rtl="0">
              <a:lnSpc>
                <a:spcPct val="90000"/>
              </a:lnSpc>
              <a:spcBef>
                <a:spcPts val="1000"/>
              </a:spcBef>
              <a:spcAft>
                <a:spcPts val="0"/>
              </a:spcAft>
              <a:buClr>
                <a:schemeClr val="dk1"/>
              </a:buClr>
              <a:buSzPct val="100000"/>
              <a:buNone/>
            </a:pPr>
            <a:r>
              <a:rPr lang="en-US" sz="2400" dirty="0">
                <a:latin typeface="Times New Roman"/>
                <a:ea typeface="Times New Roman"/>
                <a:cs typeface="Times New Roman"/>
                <a:sym typeface="Times New Roman"/>
              </a:rPr>
              <a:t>Through the arts we will enrich the quality of life for talented and emerging artist/entrepreneurs in our community</a:t>
            </a:r>
            <a:r>
              <a:rPr lang="en-US" dirty="0">
                <a:latin typeface="Times New Roman"/>
                <a:ea typeface="Times New Roman"/>
                <a:cs typeface="Times New Roman"/>
                <a:sym typeface="Times New Roman"/>
              </a:rPr>
              <a:t>.</a:t>
            </a:r>
            <a:endParaRPr lang="en-US" dirty="0"/>
          </a:p>
        </p:txBody>
      </p:sp>
    </p:spTree>
    <p:extLst>
      <p:ext uri="{BB962C8B-B14F-4D97-AF65-F5344CB8AC3E}">
        <p14:creationId xmlns:p14="http://schemas.microsoft.com/office/powerpoint/2010/main" val="2669192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2D729C-62BB-721F-6D47-C2B7D92BF36B}"/>
              </a:ext>
            </a:extLst>
          </p:cNvPr>
          <p:cNvSpPr>
            <a:spLocks noGrp="1"/>
          </p:cNvSpPr>
          <p:nvPr>
            <p:ph type="title"/>
          </p:nvPr>
        </p:nvSpPr>
        <p:spPr/>
        <p:txBody>
          <a:bodyPr>
            <a:normAutofit fontScale="90000"/>
          </a:bodyPr>
          <a:lstStyle/>
          <a:p>
            <a:pPr algn="ctr"/>
            <a:r>
              <a:rPr lang="en-US" dirty="0"/>
              <a:t>Addressing Crime, Violence and Solutions through Art</a:t>
            </a:r>
            <a:br>
              <a:rPr lang="en-US" dirty="0"/>
            </a:br>
            <a:endParaRPr lang="en-US" dirty="0"/>
          </a:p>
        </p:txBody>
      </p:sp>
      <p:pic>
        <p:nvPicPr>
          <p:cNvPr id="9" name="Content Placeholder 5" descr="A group of people standing in a room&#10;&#10;Description automatically generated">
            <a:extLst>
              <a:ext uri="{FF2B5EF4-FFF2-40B4-BE49-F238E27FC236}">
                <a16:creationId xmlns:a16="http://schemas.microsoft.com/office/drawing/2014/main" id="{8BCA2BC8-8350-3E9A-0DD1-9262008C9180}"/>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4959926" y="1828800"/>
            <a:ext cx="4314249" cy="4536785"/>
          </a:xfrm>
          <a:ln w="3175">
            <a:solidFill>
              <a:schemeClr val="tx1"/>
            </a:solidFill>
          </a:ln>
        </p:spPr>
      </p:pic>
      <p:pic>
        <p:nvPicPr>
          <p:cNvPr id="13" name="Content Placeholder 12" descr="A group of children holding laptops&#10;&#10;Description automatically generated with medium confidence">
            <a:extLst>
              <a:ext uri="{FF2B5EF4-FFF2-40B4-BE49-F238E27FC236}">
                <a16:creationId xmlns:a16="http://schemas.microsoft.com/office/drawing/2014/main" id="{0D528B1D-F6CA-0DD2-E18C-E9666FEAF4B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0328" y="1828800"/>
            <a:ext cx="4314248" cy="4655127"/>
          </a:xfrm>
          <a:ln w="3175">
            <a:solidFill>
              <a:schemeClr val="tx1"/>
            </a:solidFill>
          </a:ln>
        </p:spPr>
      </p:pic>
    </p:spTree>
    <p:extLst>
      <p:ext uri="{BB962C8B-B14F-4D97-AF65-F5344CB8AC3E}">
        <p14:creationId xmlns:p14="http://schemas.microsoft.com/office/powerpoint/2010/main" val="3088026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1842-FFB1-0E0F-16A5-9E69AD8A0097}"/>
              </a:ext>
            </a:extLst>
          </p:cNvPr>
          <p:cNvSpPr>
            <a:spLocks noGrp="1"/>
          </p:cNvSpPr>
          <p:nvPr>
            <p:ph type="title"/>
          </p:nvPr>
        </p:nvSpPr>
        <p:spPr/>
        <p:txBody>
          <a:bodyPr>
            <a:normAutofit/>
          </a:bodyPr>
          <a:lstStyle/>
          <a:p>
            <a:pPr algn="ctr"/>
            <a:r>
              <a:rPr lang="en-US" sz="4000" dirty="0"/>
              <a:t>About the Presenters</a:t>
            </a:r>
          </a:p>
        </p:txBody>
      </p:sp>
      <p:sp>
        <p:nvSpPr>
          <p:cNvPr id="3" name="Content Placeholder 2">
            <a:extLst>
              <a:ext uri="{FF2B5EF4-FFF2-40B4-BE49-F238E27FC236}">
                <a16:creationId xmlns:a16="http://schemas.microsoft.com/office/drawing/2014/main" id="{777A8E88-2D0A-1C34-ED3B-5B6A424CD6F9}"/>
              </a:ext>
            </a:extLst>
          </p:cNvPr>
          <p:cNvSpPr>
            <a:spLocks noGrp="1"/>
          </p:cNvSpPr>
          <p:nvPr>
            <p:ph idx="1"/>
          </p:nvPr>
        </p:nvSpPr>
        <p:spPr>
          <a:xfrm>
            <a:off x="677333" y="1828800"/>
            <a:ext cx="8791131" cy="4419599"/>
          </a:xfrm>
        </p:spPr>
        <p:txBody>
          <a:bodyPr>
            <a:normAutofit fontScale="32500" lnSpcReduction="20000"/>
          </a:bodyPr>
          <a:lstStyle/>
          <a:p>
            <a:pPr marL="0" marR="0">
              <a:spcBef>
                <a:spcPts val="0"/>
              </a:spcBef>
              <a:spcAft>
                <a:spcPts val="0"/>
              </a:spcAft>
              <a:tabLst>
                <a:tab pos="2286000" algn="l"/>
              </a:tabLst>
            </a:pPr>
            <a:endParaRPr lang="en-US" sz="1800" dirty="0">
              <a:effectLst/>
              <a:latin typeface="Trebuchet MS" panose="020B0603020202020204" pitchFamily="34" charset="0"/>
              <a:ea typeface="Times New Roman" panose="02020603050405020304" pitchFamily="18" charset="0"/>
            </a:endParaRPr>
          </a:p>
          <a:p>
            <a:pPr marL="0" marR="0">
              <a:spcBef>
                <a:spcPts val="0"/>
              </a:spcBef>
              <a:spcAft>
                <a:spcPts val="0"/>
              </a:spcAft>
              <a:tabLst>
                <a:tab pos="2286000" algn="l"/>
              </a:tabLst>
            </a:pPr>
            <a:r>
              <a:rPr lang="en-US" sz="4900" dirty="0">
                <a:effectLst/>
                <a:latin typeface="+mj-lt"/>
                <a:ea typeface="Times New Roman" panose="02020603050405020304" pitchFamily="18" charset="0"/>
              </a:rPr>
              <a:t>Amir El Hajj Khalid A. Samad, is an internationally recognized community activist </a:t>
            </a:r>
          </a:p>
          <a:p>
            <a:pPr marL="0" marR="0" indent="0">
              <a:spcBef>
                <a:spcPts val="0"/>
              </a:spcBef>
              <a:spcAft>
                <a:spcPts val="0"/>
              </a:spcAft>
              <a:buNone/>
              <a:tabLst>
                <a:tab pos="2286000" algn="l"/>
              </a:tabLst>
            </a:pPr>
            <a:r>
              <a:rPr lang="en-US" sz="4900" dirty="0">
                <a:effectLst/>
                <a:latin typeface="+mj-lt"/>
                <a:ea typeface="Times New Roman" panose="02020603050405020304" pitchFamily="18" charset="0"/>
              </a:rPr>
              <a:t>      and expert on urban gang crime and violence intervention and prevention. His </a:t>
            </a:r>
          </a:p>
          <a:p>
            <a:pPr marL="0" marR="0" indent="0">
              <a:spcBef>
                <a:spcPts val="0"/>
              </a:spcBef>
              <a:spcAft>
                <a:spcPts val="0"/>
              </a:spcAft>
              <a:buNone/>
              <a:tabLst>
                <a:tab pos="2286000" algn="l"/>
              </a:tabLst>
            </a:pPr>
            <a:r>
              <a:rPr lang="en-US" sz="4900" dirty="0">
                <a:latin typeface="+mj-lt"/>
                <a:ea typeface="Times New Roman" panose="02020603050405020304" pitchFamily="18" charset="0"/>
              </a:rPr>
              <a:t>    </a:t>
            </a:r>
            <a:r>
              <a:rPr lang="en-US" sz="4900" dirty="0">
                <a:effectLst/>
                <a:latin typeface="+mj-lt"/>
                <a:ea typeface="Times New Roman" panose="02020603050405020304" pitchFamily="18" charset="0"/>
              </a:rPr>
              <a:t>  honors are extensive, recognizing his almost 50 years in the struggle.  He is the</a:t>
            </a:r>
          </a:p>
          <a:p>
            <a:pPr marL="0" marR="0" indent="0">
              <a:spcBef>
                <a:spcPts val="0"/>
              </a:spcBef>
              <a:spcAft>
                <a:spcPts val="0"/>
              </a:spcAft>
              <a:buNone/>
              <a:tabLst>
                <a:tab pos="2286000" algn="l"/>
              </a:tabLst>
            </a:pPr>
            <a:r>
              <a:rPr lang="en-US" sz="4900" dirty="0">
                <a:latin typeface="+mj-lt"/>
                <a:ea typeface="Times New Roman" panose="02020603050405020304" pitchFamily="18" charset="0"/>
              </a:rPr>
              <a:t>      </a:t>
            </a:r>
            <a:r>
              <a:rPr lang="en-US" sz="4900" dirty="0">
                <a:effectLst/>
                <a:latin typeface="+mj-lt"/>
                <a:ea typeface="Times New Roman" panose="02020603050405020304" pitchFamily="18" charset="0"/>
              </a:rPr>
              <a:t>cofounder Coalition for a Better Life, dba Peace in the Hood, Inc. which works with</a:t>
            </a:r>
          </a:p>
          <a:p>
            <a:pPr marL="0" marR="0" indent="0">
              <a:spcBef>
                <a:spcPts val="0"/>
              </a:spcBef>
              <a:spcAft>
                <a:spcPts val="0"/>
              </a:spcAft>
              <a:buNone/>
              <a:tabLst>
                <a:tab pos="2286000" algn="l"/>
              </a:tabLst>
            </a:pPr>
            <a:r>
              <a:rPr lang="en-US" sz="4900" dirty="0">
                <a:latin typeface="+mj-lt"/>
                <a:ea typeface="Times New Roman" panose="02020603050405020304" pitchFamily="18" charset="0"/>
              </a:rPr>
              <a:t>      </a:t>
            </a:r>
            <a:r>
              <a:rPr lang="en-US" sz="4900" dirty="0">
                <a:effectLst/>
                <a:latin typeface="+mj-lt"/>
                <a:ea typeface="Times New Roman" panose="02020603050405020304" pitchFamily="18" charset="0"/>
              </a:rPr>
              <a:t>gang involved and at risk of becoming gang involved youth and their families.</a:t>
            </a:r>
          </a:p>
          <a:p>
            <a:pPr marL="0" marR="0" indent="0">
              <a:spcBef>
                <a:spcPts val="0"/>
              </a:spcBef>
              <a:spcAft>
                <a:spcPts val="0"/>
              </a:spcAft>
              <a:buNone/>
              <a:tabLst>
                <a:tab pos="2286000" algn="l"/>
              </a:tabLst>
            </a:pPr>
            <a:r>
              <a:rPr lang="en-US" sz="4900" dirty="0">
                <a:latin typeface="+mj-lt"/>
                <a:ea typeface="Times New Roman" panose="02020603050405020304" pitchFamily="18" charset="0"/>
              </a:rPr>
              <a:t>    </a:t>
            </a:r>
            <a:r>
              <a:rPr lang="en-US" sz="4900" dirty="0">
                <a:effectLst/>
                <a:latin typeface="+mj-lt"/>
                <a:ea typeface="Times New Roman" panose="02020603050405020304" pitchFamily="18" charset="0"/>
              </a:rPr>
              <a:t>  Currently, Peace in the Hood continues the work with our intergenerational,</a:t>
            </a:r>
          </a:p>
          <a:p>
            <a:pPr marL="0" marR="0" indent="0">
              <a:spcBef>
                <a:spcPts val="0"/>
              </a:spcBef>
              <a:spcAft>
                <a:spcPts val="0"/>
              </a:spcAft>
              <a:buNone/>
              <a:tabLst>
                <a:tab pos="2286000" algn="l"/>
              </a:tabLst>
            </a:pPr>
            <a:r>
              <a:rPr lang="en-US" sz="4900" dirty="0">
                <a:latin typeface="+mj-lt"/>
                <a:ea typeface="Times New Roman" panose="02020603050405020304" pitchFamily="18" charset="0"/>
              </a:rPr>
              <a:t>      </a:t>
            </a:r>
            <a:r>
              <a:rPr lang="en-US" sz="4900" dirty="0">
                <a:effectLst/>
                <a:latin typeface="+mj-lt"/>
                <a:ea typeface="Times New Roman" panose="02020603050405020304" pitchFamily="18" charset="0"/>
              </a:rPr>
              <a:t>multifaceted out </a:t>
            </a:r>
            <a:r>
              <a:rPr lang="en-US" sz="4900">
                <a:effectLst/>
                <a:latin typeface="+mj-lt"/>
                <a:ea typeface="Times New Roman" panose="02020603050405020304" pitchFamily="18" charset="0"/>
              </a:rPr>
              <a:t>of school </a:t>
            </a:r>
            <a:r>
              <a:rPr lang="en-US" sz="4900" dirty="0">
                <a:effectLst/>
                <a:latin typeface="+mj-lt"/>
                <a:ea typeface="Times New Roman" panose="02020603050405020304" pitchFamily="18" charset="0"/>
              </a:rPr>
              <a:t>time </a:t>
            </a:r>
            <a:r>
              <a:rPr lang="en-US" sz="4900" dirty="0">
                <a:latin typeface="+mj-lt"/>
                <a:ea typeface="Times New Roman" panose="02020603050405020304" pitchFamily="18" charset="0"/>
              </a:rPr>
              <a:t>p</a:t>
            </a:r>
            <a:r>
              <a:rPr lang="en-US" sz="4900" dirty="0">
                <a:effectLst/>
                <a:latin typeface="+mj-lt"/>
                <a:ea typeface="Times New Roman" panose="02020603050405020304" pitchFamily="18" charset="0"/>
              </a:rPr>
              <a:t>rogramming with </a:t>
            </a:r>
            <a:r>
              <a:rPr lang="en-US" sz="4900">
                <a:effectLst/>
                <a:latin typeface="+mj-lt"/>
                <a:ea typeface="Times New Roman" panose="02020603050405020304" pitchFamily="18" charset="0"/>
              </a:rPr>
              <a:t>99 Treasures </a:t>
            </a:r>
            <a:r>
              <a:rPr lang="en-US" sz="4900">
                <a:latin typeface="+mj-lt"/>
                <a:ea typeface="Times New Roman" panose="02020603050405020304" pitchFamily="18" charset="0"/>
              </a:rPr>
              <a:t> </a:t>
            </a:r>
            <a:r>
              <a:rPr lang="en-US" sz="4900" dirty="0">
                <a:effectLst/>
                <a:latin typeface="+mj-lt"/>
                <a:ea typeface="Times New Roman" panose="02020603050405020304" pitchFamily="18" charset="0"/>
              </a:rPr>
              <a:t>Arts &amp; Culture, Inc.  </a:t>
            </a:r>
          </a:p>
          <a:p>
            <a:endParaRPr lang="en-US" sz="4900" dirty="0">
              <a:latin typeface="+mj-lt"/>
            </a:endParaRPr>
          </a:p>
          <a:p>
            <a:r>
              <a:rPr lang="en-US" sz="4900" dirty="0">
                <a:latin typeface="+mj-lt"/>
              </a:rPr>
              <a:t>Ms. Ruth Standiford has been with Peace in the Hood for 19 years.  She is a social worker with the organization.  She holds a bachelor’s degree from Tulane University in New Orleans and has done graduate work in the clinical doctorate program at Case Western Reserve University’s Frances Payne Bolton School of Nursing.  She has been involved in all phases of community organizing and advocacy work, primarily child advocacy, for over 40 years in New Orleans, La. and in Cleveland. </a:t>
            </a:r>
            <a:endParaRPr lang="en-US" sz="4900" dirty="0">
              <a:effectLst/>
              <a:latin typeface="+mj-lt"/>
              <a:ea typeface="Times New Roman" panose="02020603050405020304" pitchFamily="18" charset="0"/>
            </a:endParaRPr>
          </a:p>
          <a:p>
            <a:endParaRPr lang="en-US" sz="4900" dirty="0"/>
          </a:p>
          <a:p>
            <a:r>
              <a:rPr lang="en-US" dirty="0"/>
              <a:t> </a:t>
            </a:r>
          </a:p>
        </p:txBody>
      </p:sp>
    </p:spTree>
    <p:extLst>
      <p:ext uri="{BB962C8B-B14F-4D97-AF65-F5344CB8AC3E}">
        <p14:creationId xmlns:p14="http://schemas.microsoft.com/office/powerpoint/2010/main" val="2088530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F2AAA4-38A9-32AD-C7C1-E879D8E751B9}"/>
              </a:ext>
            </a:extLst>
          </p:cNvPr>
          <p:cNvSpPr>
            <a:spLocks noGrp="1"/>
          </p:cNvSpPr>
          <p:nvPr>
            <p:ph idx="1"/>
          </p:nvPr>
        </p:nvSpPr>
        <p:spPr>
          <a:xfrm>
            <a:off x="457199" y="175976"/>
            <a:ext cx="4627419" cy="6418788"/>
          </a:xfrm>
        </p:spPr>
        <p:txBody>
          <a:bodyPr>
            <a:normAutofit fontScale="25000" lnSpcReduction="20000"/>
          </a:bodyPr>
          <a:lstStyle/>
          <a:p>
            <a:pPr marL="228600" lvl="0" indent="-228600" algn="l" rtl="0">
              <a:lnSpc>
                <a:spcPct val="170000"/>
              </a:lnSpc>
              <a:spcBef>
                <a:spcPts val="0"/>
              </a:spcBef>
              <a:spcAft>
                <a:spcPts val="0"/>
              </a:spcAft>
              <a:buClr>
                <a:srgbClr val="000000"/>
              </a:buClr>
              <a:buSzPct val="100000"/>
              <a:buChar char="•"/>
            </a:pPr>
            <a:r>
              <a:rPr lang="en-US" sz="6400" b="1" dirty="0">
                <a:solidFill>
                  <a:srgbClr val="000000"/>
                </a:solidFill>
                <a:latin typeface="+mj-lt"/>
                <a:ea typeface="Rockwell"/>
                <a:cs typeface="Rockwell"/>
                <a:sym typeface="Rockwell"/>
              </a:rPr>
              <a:t>All aspects of our curriculum include</a:t>
            </a:r>
            <a:r>
              <a:rPr lang="en-US" sz="6400" b="1" i="0" dirty="0">
                <a:solidFill>
                  <a:srgbClr val="000000"/>
                </a:solidFill>
                <a:latin typeface="+mj-lt"/>
                <a:ea typeface="Rockwell"/>
                <a:cs typeface="Rockwell"/>
                <a:sym typeface="Rockwell"/>
              </a:rPr>
              <a:t> “S.T.E.A.M.”:  the arts, </a:t>
            </a:r>
            <a:r>
              <a:rPr lang="en-US" sz="6400" b="1" dirty="0">
                <a:solidFill>
                  <a:srgbClr val="000000"/>
                </a:solidFill>
                <a:latin typeface="+mj-lt"/>
                <a:ea typeface="Rockwell"/>
                <a:cs typeface="Rockwell"/>
                <a:sym typeface="Rockwell"/>
              </a:rPr>
              <a:t>humanities</a:t>
            </a:r>
            <a:r>
              <a:rPr lang="en-US" sz="6400" b="1" i="0" dirty="0">
                <a:solidFill>
                  <a:srgbClr val="000000"/>
                </a:solidFill>
                <a:latin typeface="+mj-lt"/>
                <a:ea typeface="Rockwell"/>
                <a:cs typeface="Rockwell"/>
                <a:sym typeface="Rockwell"/>
              </a:rPr>
              <a:t>, language arts, dance, drama, music, visual arts, design and new media.</a:t>
            </a:r>
            <a:endParaRPr lang="en-US" sz="6400" dirty="0">
              <a:latin typeface="+mj-lt"/>
            </a:endParaRPr>
          </a:p>
          <a:p>
            <a:pPr marL="228600" lvl="0" indent="-228600" algn="l" rtl="0">
              <a:lnSpc>
                <a:spcPct val="170000"/>
              </a:lnSpc>
              <a:spcBef>
                <a:spcPts val="1000"/>
              </a:spcBef>
              <a:spcAft>
                <a:spcPts val="0"/>
              </a:spcAft>
              <a:buClr>
                <a:srgbClr val="000000"/>
              </a:buClr>
              <a:buSzPct val="100000"/>
              <a:buChar char="•"/>
            </a:pPr>
            <a:r>
              <a:rPr lang="en-US" sz="6400" b="1" dirty="0">
                <a:solidFill>
                  <a:srgbClr val="000000"/>
                </a:solidFill>
                <a:latin typeface="+mj-lt"/>
                <a:ea typeface="Rockwell"/>
                <a:cs typeface="Rockwell"/>
                <a:sym typeface="Rockwell"/>
              </a:rPr>
              <a:t>Unity Circles: To discuss current issues in the community, at school and home. Holistic Solutions for Holistic Problems. Drugs, crime and violence (workshops)</a:t>
            </a:r>
            <a:endParaRPr lang="en-US" sz="6400" dirty="0">
              <a:latin typeface="+mj-lt"/>
            </a:endParaRPr>
          </a:p>
          <a:p>
            <a:pPr marL="228600" lvl="0" indent="-228600" algn="l" rtl="0">
              <a:lnSpc>
                <a:spcPct val="170000"/>
              </a:lnSpc>
              <a:spcBef>
                <a:spcPts val="1000"/>
              </a:spcBef>
              <a:spcAft>
                <a:spcPts val="0"/>
              </a:spcAft>
              <a:buClr>
                <a:srgbClr val="000000"/>
              </a:buClr>
              <a:buSzPct val="100000"/>
              <a:buChar char="•"/>
            </a:pPr>
            <a:r>
              <a:rPr lang="en-US" sz="6400" b="1" dirty="0">
                <a:solidFill>
                  <a:srgbClr val="000000"/>
                </a:solidFill>
                <a:latin typeface="+mj-lt"/>
                <a:ea typeface="Rockwell"/>
                <a:cs typeface="Rockwell"/>
                <a:sym typeface="Rockwell"/>
              </a:rPr>
              <a:t>Cultural Awareness: African American history, drumming, spoken word and dance.</a:t>
            </a:r>
            <a:endParaRPr lang="en-US" sz="6400" dirty="0">
              <a:latin typeface="+mj-lt"/>
            </a:endParaRPr>
          </a:p>
          <a:p>
            <a:pPr marL="228600" lvl="0" indent="-228600" algn="l" rtl="0">
              <a:lnSpc>
                <a:spcPct val="170000"/>
              </a:lnSpc>
              <a:spcBef>
                <a:spcPts val="1000"/>
              </a:spcBef>
              <a:spcAft>
                <a:spcPts val="0"/>
              </a:spcAft>
              <a:buClr>
                <a:srgbClr val="000000"/>
              </a:buClr>
              <a:buSzPct val="100000"/>
              <a:buChar char="•"/>
            </a:pPr>
            <a:r>
              <a:rPr lang="en-US" sz="6400" b="1" dirty="0">
                <a:solidFill>
                  <a:srgbClr val="000000"/>
                </a:solidFill>
                <a:latin typeface="+mj-lt"/>
                <a:ea typeface="Rockwell"/>
                <a:cs typeface="Rockwell"/>
                <a:sym typeface="Rockwell"/>
              </a:rPr>
              <a:t>Summer Camp</a:t>
            </a:r>
            <a:endParaRPr lang="en-US" sz="6400" dirty="0">
              <a:latin typeface="+mj-lt"/>
            </a:endParaRPr>
          </a:p>
          <a:p>
            <a:pPr marL="228600" lvl="0" indent="-228600" algn="l" rtl="0">
              <a:lnSpc>
                <a:spcPct val="170000"/>
              </a:lnSpc>
              <a:spcBef>
                <a:spcPts val="1000"/>
              </a:spcBef>
              <a:spcAft>
                <a:spcPts val="0"/>
              </a:spcAft>
              <a:buClr>
                <a:srgbClr val="000000"/>
              </a:buClr>
              <a:buSzPct val="100000"/>
              <a:buChar char="•"/>
            </a:pPr>
            <a:r>
              <a:rPr lang="en-US" sz="6400" b="1" dirty="0">
                <a:solidFill>
                  <a:srgbClr val="000000"/>
                </a:solidFill>
                <a:latin typeface="+mj-lt"/>
                <a:ea typeface="Rockwell"/>
                <a:cs typeface="Rockwell"/>
                <a:sym typeface="Rockwell"/>
              </a:rPr>
              <a:t>Life Skills, Entrepreneurship and financial literacy and much more</a:t>
            </a:r>
            <a:r>
              <a:rPr lang="en-US" sz="6400" dirty="0">
                <a:solidFill>
                  <a:srgbClr val="000000"/>
                </a:solidFill>
                <a:latin typeface="+mj-lt"/>
                <a:ea typeface="Rockwell"/>
                <a:cs typeface="Rockwell"/>
                <a:sym typeface="Rockwell"/>
              </a:rPr>
              <a:t>.</a:t>
            </a:r>
            <a:endParaRPr lang="en-US" sz="6400" dirty="0">
              <a:latin typeface="+mj-lt"/>
            </a:endParaRPr>
          </a:p>
          <a:p>
            <a:endParaRPr lang="en-US" dirty="0"/>
          </a:p>
        </p:txBody>
      </p:sp>
      <p:pic>
        <p:nvPicPr>
          <p:cNvPr id="6" name="Google Shape;90;p1">
            <a:extLst>
              <a:ext uri="{FF2B5EF4-FFF2-40B4-BE49-F238E27FC236}">
                <a16:creationId xmlns:a16="http://schemas.microsoft.com/office/drawing/2014/main" id="{F10F4E4B-337E-994F-33F2-F53BAF26038A}"/>
              </a:ext>
            </a:extLst>
          </p:cNvPr>
          <p:cNvPicPr preferRelativeResize="0"/>
          <p:nvPr/>
        </p:nvPicPr>
        <p:blipFill rotWithShape="1">
          <a:blip r:embed="rId2">
            <a:alphaModFix/>
          </a:blip>
          <a:srcRect t="19683" b="-8470"/>
          <a:stretch/>
        </p:blipFill>
        <p:spPr>
          <a:xfrm>
            <a:off x="5457348" y="175976"/>
            <a:ext cx="6499121" cy="2051030"/>
          </a:xfrm>
          <a:prstGeom prst="rect">
            <a:avLst/>
          </a:prstGeom>
          <a:noFill/>
          <a:ln w="3175">
            <a:solidFill>
              <a:schemeClr val="tx1"/>
            </a:solidFill>
          </a:ln>
        </p:spPr>
      </p:pic>
      <p:pic>
        <p:nvPicPr>
          <p:cNvPr id="7" name="Google Shape;89;p1" descr="A picture containing sitting, young, girl, table&#10;&#10;Description automatically generated">
            <a:extLst>
              <a:ext uri="{FF2B5EF4-FFF2-40B4-BE49-F238E27FC236}">
                <a16:creationId xmlns:a16="http://schemas.microsoft.com/office/drawing/2014/main" id="{CC77F0E6-019D-B298-7C8E-4C436AA426A5}"/>
              </a:ext>
            </a:extLst>
          </p:cNvPr>
          <p:cNvPicPr preferRelativeResize="0"/>
          <p:nvPr/>
        </p:nvPicPr>
        <p:blipFill rotWithShape="1">
          <a:blip r:embed="rId3">
            <a:alphaModFix/>
          </a:blip>
          <a:srcRect r="1" b="21495"/>
          <a:stretch/>
        </p:blipFill>
        <p:spPr>
          <a:xfrm>
            <a:off x="5589634" y="2916495"/>
            <a:ext cx="6234547" cy="3428999"/>
          </a:xfrm>
          <a:prstGeom prst="rect">
            <a:avLst/>
          </a:prstGeom>
          <a:noFill/>
          <a:ln>
            <a:noFill/>
          </a:ln>
        </p:spPr>
      </p:pic>
    </p:spTree>
    <p:extLst>
      <p:ext uri="{BB962C8B-B14F-4D97-AF65-F5344CB8AC3E}">
        <p14:creationId xmlns:p14="http://schemas.microsoft.com/office/powerpoint/2010/main" val="42506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9AB98-090B-6E16-FE10-3939CDB841EB}"/>
              </a:ext>
            </a:extLst>
          </p:cNvPr>
          <p:cNvSpPr>
            <a:spLocks noGrp="1"/>
          </p:cNvSpPr>
          <p:nvPr>
            <p:ph type="title"/>
          </p:nvPr>
        </p:nvSpPr>
        <p:spPr/>
        <p:txBody>
          <a:bodyPr>
            <a:normAutofit fontScale="90000"/>
          </a:bodyPr>
          <a:lstStyle/>
          <a:p>
            <a:pPr algn="ctr"/>
            <a:r>
              <a:rPr lang="en-US" dirty="0"/>
              <a:t>To Refer a Client to 99 Treasures Arts &amp; Culture, Inc.:</a:t>
            </a:r>
            <a:br>
              <a:rPr lang="en-US" dirty="0"/>
            </a:br>
            <a:endParaRPr lang="en-US" dirty="0"/>
          </a:p>
        </p:txBody>
      </p:sp>
      <p:sp>
        <p:nvSpPr>
          <p:cNvPr id="3" name="Content Placeholder 2">
            <a:extLst>
              <a:ext uri="{FF2B5EF4-FFF2-40B4-BE49-F238E27FC236}">
                <a16:creationId xmlns:a16="http://schemas.microsoft.com/office/drawing/2014/main" id="{3AAAA8E3-F772-13FF-0CDD-D929C964649D}"/>
              </a:ext>
            </a:extLst>
          </p:cNvPr>
          <p:cNvSpPr>
            <a:spLocks noGrp="1"/>
          </p:cNvSpPr>
          <p:nvPr>
            <p:ph idx="1"/>
          </p:nvPr>
        </p:nvSpPr>
        <p:spPr>
          <a:xfrm>
            <a:off x="1386348" y="2160589"/>
            <a:ext cx="8037871" cy="3131847"/>
          </a:xfrm>
        </p:spPr>
        <p:txBody>
          <a:bodyPr>
            <a:normAutofit/>
          </a:bodyPr>
          <a:lstStyle/>
          <a:p>
            <a:pPr marL="0" indent="0" algn="ctr">
              <a:buNone/>
            </a:pPr>
            <a:r>
              <a:rPr lang="en-US" sz="2400" dirty="0"/>
              <a:t>By email:  </a:t>
            </a:r>
            <a:r>
              <a:rPr lang="en-US" sz="2400" dirty="0">
                <a:hlinkClick r:id="rId2"/>
              </a:rPr>
              <a:t>coalitionforabetterlife@gmail.com</a:t>
            </a:r>
            <a:r>
              <a:rPr lang="en-US" sz="2400" dirty="0"/>
              <a:t> </a:t>
            </a:r>
          </a:p>
          <a:p>
            <a:pPr marL="0" indent="0" algn="ctr">
              <a:buNone/>
            </a:pPr>
            <a:r>
              <a:rPr lang="en-US" sz="2400" dirty="0"/>
              <a:t>                </a:t>
            </a:r>
            <a:r>
              <a:rPr lang="en-US" sz="2400" dirty="0">
                <a:hlinkClick r:id="rId3"/>
              </a:rPr>
              <a:t>99Treasures@gmail.com</a:t>
            </a:r>
            <a:r>
              <a:rPr lang="en-US" sz="2400" dirty="0"/>
              <a:t> </a:t>
            </a:r>
          </a:p>
          <a:p>
            <a:pPr marL="0" indent="0">
              <a:buNone/>
            </a:pPr>
            <a:r>
              <a:rPr lang="en-US" sz="2400" dirty="0"/>
              <a:t>Call or text Sis Raj at (216) 618-8806</a:t>
            </a:r>
          </a:p>
          <a:p>
            <a:pPr marL="0" indent="0">
              <a:buNone/>
            </a:pPr>
            <a:r>
              <a:rPr lang="en-US" sz="2400" dirty="0"/>
              <a:t>Follow us on FB: Peace in the Hood</a:t>
            </a:r>
          </a:p>
          <a:p>
            <a:pPr marL="0" indent="0">
              <a:buNone/>
            </a:pPr>
            <a:r>
              <a:rPr lang="en-US" sz="2400" dirty="0"/>
              <a:t>                         Peace in the Hood Community Page</a:t>
            </a:r>
          </a:p>
          <a:p>
            <a:pPr marL="0" indent="0">
              <a:buNone/>
            </a:pPr>
            <a:r>
              <a:rPr lang="en-US" sz="2400" dirty="0"/>
              <a:t>                         99 Treasures International</a:t>
            </a:r>
            <a:endParaRPr lang="en-US" sz="2400" dirty="0">
              <a:solidFill>
                <a:schemeClr val="tx1"/>
              </a:solidFill>
            </a:endParaRPr>
          </a:p>
          <a:p>
            <a:pPr marL="0" indent="0">
              <a:buNone/>
            </a:pPr>
            <a:endParaRPr lang="en-US" dirty="0"/>
          </a:p>
        </p:txBody>
      </p:sp>
      <p:pic>
        <p:nvPicPr>
          <p:cNvPr id="5" name="Picture 4" descr="A picture containing text, clipart&#10;&#10;Description automatically generated">
            <a:extLst>
              <a:ext uri="{FF2B5EF4-FFF2-40B4-BE49-F238E27FC236}">
                <a16:creationId xmlns:a16="http://schemas.microsoft.com/office/drawing/2014/main" id="{F9D49612-0E83-0A5C-E9AF-05335686D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052" y="6196371"/>
            <a:ext cx="891296" cy="457200"/>
          </a:xfrm>
          <a:prstGeom prst="rect">
            <a:avLst/>
          </a:prstGeom>
          <a:ln w="3175">
            <a:solidFill>
              <a:schemeClr val="tx1"/>
            </a:solidFill>
          </a:ln>
        </p:spPr>
      </p:pic>
      <p:pic>
        <p:nvPicPr>
          <p:cNvPr id="13" name="Picture 12" descr="A picture containing text, sign&#10;&#10;Description automatically generated">
            <a:extLst>
              <a:ext uri="{FF2B5EF4-FFF2-40B4-BE49-F238E27FC236}">
                <a16:creationId xmlns:a16="http://schemas.microsoft.com/office/drawing/2014/main" id="{8A277DC6-004D-438F-546E-8EDBE80528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9989" y="6225849"/>
            <a:ext cx="1335166" cy="457200"/>
          </a:xfrm>
          <a:prstGeom prst="rect">
            <a:avLst/>
          </a:prstGeom>
          <a:ln w="6350">
            <a:solidFill>
              <a:schemeClr val="tx1"/>
            </a:solidFill>
          </a:ln>
        </p:spPr>
      </p:pic>
      <p:pic>
        <p:nvPicPr>
          <p:cNvPr id="15" name="Picture 14" descr="Logo, company name&#10;&#10;Description automatically generated">
            <a:extLst>
              <a:ext uri="{FF2B5EF4-FFF2-40B4-BE49-F238E27FC236}">
                <a16:creationId xmlns:a16="http://schemas.microsoft.com/office/drawing/2014/main" id="{C5528B40-F6D2-4382-BCEE-A9832B7334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1734" y="6225849"/>
            <a:ext cx="901899" cy="457200"/>
          </a:xfrm>
          <a:prstGeom prst="rect">
            <a:avLst/>
          </a:prstGeom>
          <a:ln w="6350">
            <a:solidFill>
              <a:schemeClr val="tx1"/>
            </a:solidFill>
          </a:ln>
        </p:spPr>
      </p:pic>
      <p:pic>
        <p:nvPicPr>
          <p:cNvPr id="17" name="Picture 16" descr="Logo&#10;&#10;Description automatically generated with low confidence">
            <a:extLst>
              <a:ext uri="{FF2B5EF4-FFF2-40B4-BE49-F238E27FC236}">
                <a16:creationId xmlns:a16="http://schemas.microsoft.com/office/drawing/2014/main" id="{028AA184-EBFF-BD36-5100-E1B7FC28E1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8287" y="6225849"/>
            <a:ext cx="754763" cy="457200"/>
          </a:xfrm>
          <a:prstGeom prst="rect">
            <a:avLst/>
          </a:prstGeom>
          <a:ln w="3175">
            <a:solidFill>
              <a:schemeClr val="tx1"/>
            </a:solidFill>
          </a:ln>
        </p:spPr>
      </p:pic>
      <p:pic>
        <p:nvPicPr>
          <p:cNvPr id="21" name="Picture 20" descr="Logo, company name&#10;&#10;Description automatically generated">
            <a:extLst>
              <a:ext uri="{FF2B5EF4-FFF2-40B4-BE49-F238E27FC236}">
                <a16:creationId xmlns:a16="http://schemas.microsoft.com/office/drawing/2014/main" id="{F50E333C-ABE7-E735-7C7A-A9028A903C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0860" y="6196371"/>
            <a:ext cx="577736" cy="457200"/>
          </a:xfrm>
          <a:prstGeom prst="rect">
            <a:avLst/>
          </a:prstGeom>
          <a:ln w="3175">
            <a:solidFill>
              <a:schemeClr val="tx1"/>
            </a:solidFill>
          </a:ln>
        </p:spPr>
      </p:pic>
      <p:pic>
        <p:nvPicPr>
          <p:cNvPr id="23" name="Picture 22" descr="Icon&#10;&#10;Description automatically generated">
            <a:extLst>
              <a:ext uri="{FF2B5EF4-FFF2-40B4-BE49-F238E27FC236}">
                <a16:creationId xmlns:a16="http://schemas.microsoft.com/office/drawing/2014/main" id="{6C9938FF-270A-B9B9-57BD-1E3150DC1E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8708" y="6196371"/>
            <a:ext cx="457200" cy="457200"/>
          </a:xfrm>
          <a:prstGeom prst="rect">
            <a:avLst/>
          </a:prstGeom>
          <a:ln w="3175">
            <a:solidFill>
              <a:schemeClr val="tx1"/>
            </a:solidFill>
          </a:ln>
        </p:spPr>
      </p:pic>
      <p:pic>
        <p:nvPicPr>
          <p:cNvPr id="25" name="Picture 24" descr="Text&#10;&#10;Description automatically generated with low confidence">
            <a:extLst>
              <a:ext uri="{FF2B5EF4-FFF2-40B4-BE49-F238E27FC236}">
                <a16:creationId xmlns:a16="http://schemas.microsoft.com/office/drawing/2014/main" id="{A4BC186C-5D5B-268E-0DEC-437D0FE4CF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99006" y="6196371"/>
            <a:ext cx="827321" cy="457200"/>
          </a:xfrm>
          <a:prstGeom prst="rect">
            <a:avLst/>
          </a:prstGeom>
          <a:ln w="3175">
            <a:solidFill>
              <a:schemeClr val="tx1"/>
            </a:solidFill>
          </a:ln>
        </p:spPr>
      </p:pic>
      <p:pic>
        <p:nvPicPr>
          <p:cNvPr id="27" name="Picture 26" descr="Logo&#10;&#10;Description automatically generated">
            <a:extLst>
              <a:ext uri="{FF2B5EF4-FFF2-40B4-BE49-F238E27FC236}">
                <a16:creationId xmlns:a16="http://schemas.microsoft.com/office/drawing/2014/main" id="{E858E574-6812-AF58-6E85-CE5E36B324D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13406" y="6196371"/>
            <a:ext cx="827322" cy="457200"/>
          </a:xfrm>
          <a:prstGeom prst="rect">
            <a:avLst/>
          </a:prstGeom>
          <a:ln w="3175">
            <a:solidFill>
              <a:schemeClr val="tx1"/>
            </a:solidFill>
          </a:ln>
        </p:spPr>
      </p:pic>
      <p:pic>
        <p:nvPicPr>
          <p:cNvPr id="29" name="Picture 28" descr="Logo, company name&#10;&#10;Description automatically generated">
            <a:extLst>
              <a:ext uri="{FF2B5EF4-FFF2-40B4-BE49-F238E27FC236}">
                <a16:creationId xmlns:a16="http://schemas.microsoft.com/office/drawing/2014/main" id="{CA951B9D-86FD-EB3F-C202-1B5C0881B5B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27807" y="6196371"/>
            <a:ext cx="563943" cy="457200"/>
          </a:xfrm>
          <a:prstGeom prst="rect">
            <a:avLst/>
          </a:prstGeom>
          <a:ln w="3175">
            <a:solidFill>
              <a:schemeClr val="tx1"/>
            </a:solidFill>
          </a:ln>
        </p:spPr>
      </p:pic>
    </p:spTree>
    <p:extLst>
      <p:ext uri="{BB962C8B-B14F-4D97-AF65-F5344CB8AC3E}">
        <p14:creationId xmlns:p14="http://schemas.microsoft.com/office/powerpoint/2010/main" val="4122331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40594-EB49-C68D-E3F1-6A544D3E19D1}"/>
              </a:ext>
            </a:extLst>
          </p:cNvPr>
          <p:cNvSpPr>
            <a:spLocks noGrp="1"/>
          </p:cNvSpPr>
          <p:nvPr>
            <p:ph idx="1"/>
          </p:nvPr>
        </p:nvSpPr>
        <p:spPr>
          <a:xfrm>
            <a:off x="458694" y="845127"/>
            <a:ext cx="8596816" cy="5300086"/>
          </a:xfrm>
        </p:spPr>
        <p:txBody>
          <a:bodyPr>
            <a:normAutofit/>
          </a:bodyPr>
          <a:lstStyle/>
          <a:p>
            <a:pPr marL="0" indent="0" algn="ctr">
              <a:buNone/>
            </a:pPr>
            <a:endParaRPr lang="en-US" sz="3600" dirty="0"/>
          </a:p>
          <a:p>
            <a:pPr marL="0" indent="0" algn="ctr">
              <a:buNone/>
            </a:pPr>
            <a:r>
              <a:rPr lang="en-US" sz="3600" dirty="0"/>
              <a:t>Why We Need Street Outreach</a:t>
            </a:r>
          </a:p>
          <a:p>
            <a:pPr marL="0" indent="0" algn="ctr">
              <a:buNone/>
            </a:pPr>
            <a:endParaRPr lang="en-US" dirty="0"/>
          </a:p>
          <a:p>
            <a:pPr marL="0" indent="0" algn="ctr">
              <a:buNone/>
            </a:pPr>
            <a:r>
              <a:rPr lang="en-US" dirty="0"/>
              <a:t>“</a:t>
            </a:r>
            <a:r>
              <a:rPr lang="en-US" dirty="0" err="1"/>
              <a:t>Ya’ll</a:t>
            </a:r>
            <a:r>
              <a:rPr lang="en-US" dirty="0"/>
              <a:t> don’t know what it is like!  You come to school</a:t>
            </a:r>
          </a:p>
          <a:p>
            <a:pPr marL="0" indent="0" algn="ctr">
              <a:buNone/>
            </a:pPr>
            <a:r>
              <a:rPr lang="en-US" dirty="0"/>
              <a:t> one day and everything is fine.  You come back the</a:t>
            </a:r>
          </a:p>
          <a:p>
            <a:pPr marL="0" indent="0" algn="ctr">
              <a:buNone/>
            </a:pPr>
            <a:r>
              <a:rPr lang="en-US" dirty="0"/>
              <a:t> next day and the person on your right is dead and</a:t>
            </a:r>
          </a:p>
          <a:p>
            <a:pPr marL="0" indent="0" algn="ctr">
              <a:buNone/>
            </a:pPr>
            <a:r>
              <a:rPr lang="en-US" dirty="0"/>
              <a:t> the cops are looking for a person in the back for</a:t>
            </a:r>
          </a:p>
          <a:p>
            <a:pPr marL="0" indent="0" algn="ctr">
              <a:buNone/>
            </a:pPr>
            <a:r>
              <a:rPr lang="en-US" dirty="0"/>
              <a:t> killing him.  How am I supposed to learn?”</a:t>
            </a:r>
          </a:p>
          <a:p>
            <a:pPr marL="0" indent="0" algn="ctr">
              <a:buNone/>
            </a:pPr>
            <a:endParaRPr lang="en-US" dirty="0"/>
          </a:p>
          <a:p>
            <a:pPr marL="0" indent="0" algn="ctr">
              <a:buNone/>
            </a:pPr>
            <a:r>
              <a:rPr lang="en-US" dirty="0"/>
              <a:t>……… Words from a 16 yr. old student following the murder of a classmate</a:t>
            </a:r>
          </a:p>
        </p:txBody>
      </p:sp>
    </p:spTree>
    <p:extLst>
      <p:ext uri="{BB962C8B-B14F-4D97-AF65-F5344CB8AC3E}">
        <p14:creationId xmlns:p14="http://schemas.microsoft.com/office/powerpoint/2010/main" val="182344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AD83-275B-39D9-6BF3-9FDD0E2EADF8}"/>
              </a:ext>
            </a:extLst>
          </p:cNvPr>
          <p:cNvSpPr>
            <a:spLocks noGrp="1"/>
          </p:cNvSpPr>
          <p:nvPr>
            <p:ph type="title"/>
          </p:nvPr>
        </p:nvSpPr>
        <p:spPr/>
        <p:txBody>
          <a:bodyPr/>
          <a:lstStyle/>
          <a:p>
            <a:pPr algn="ctr"/>
            <a:r>
              <a:rPr lang="en-US" altLang="en-US" sz="3600" dirty="0">
                <a:solidFill>
                  <a:schemeClr val="tx1">
                    <a:lumMod val="85000"/>
                    <a:lumOff val="15000"/>
                  </a:schemeClr>
                </a:solidFill>
                <a:latin typeface="Times New Roman" panose="02020603050405020304" pitchFamily="18" charset="0"/>
                <a:cs typeface="Times New Roman" panose="02020603050405020304" pitchFamily="18" charset="0"/>
              </a:rPr>
              <a:t>Issues, Challenges and Opportunities with Street Outreach</a:t>
            </a:r>
            <a:endParaRPr lang="en-US" dirty="0"/>
          </a:p>
        </p:txBody>
      </p:sp>
      <p:sp>
        <p:nvSpPr>
          <p:cNvPr id="3" name="Content Placeholder 2">
            <a:extLst>
              <a:ext uri="{FF2B5EF4-FFF2-40B4-BE49-F238E27FC236}">
                <a16:creationId xmlns:a16="http://schemas.microsoft.com/office/drawing/2014/main" id="{38982E7E-265C-F772-45ED-26954FE38832}"/>
              </a:ext>
            </a:extLst>
          </p:cNvPr>
          <p:cNvSpPr>
            <a:spLocks noGrp="1"/>
          </p:cNvSpPr>
          <p:nvPr>
            <p:ph idx="1"/>
          </p:nvPr>
        </p:nvSpPr>
        <p:spPr>
          <a:xfrm>
            <a:off x="677334" y="1740311"/>
            <a:ext cx="8596668" cy="4911212"/>
          </a:xfrm>
        </p:spPr>
        <p:txBody>
          <a:bodyPr/>
          <a:lstStyle/>
          <a:p>
            <a:pPr marL="91440" indent="-91440" eaLnBrk="1" fontAlgn="auto" hangingPunct="1">
              <a:buFont typeface="Arial" panose="020B0604020202020204" pitchFamily="34" charset="0"/>
              <a:buNone/>
              <a:defRPr/>
            </a:pPr>
            <a:r>
              <a:rPr lang="en-US" altLang="en-US" sz="2000" b="1" dirty="0">
                <a:solidFill>
                  <a:schemeClr val="tx1">
                    <a:lumMod val="85000"/>
                    <a:lumOff val="15000"/>
                  </a:schemeClr>
                </a:solidFill>
                <a:latin typeface="Times New Roman" panose="02020603050405020304" pitchFamily="18" charset="0"/>
                <a:cs typeface="Times New Roman" panose="02020603050405020304" pitchFamily="18" charset="0"/>
              </a:rPr>
              <a:t>BE PRO ACTIVE AND SOLUTION ORIENTATED</a:t>
            </a:r>
          </a:p>
          <a:p>
            <a:pPr marL="91440" indent="-91440" eaLnBrk="1" fontAlgn="auto" hangingPunct="1">
              <a:buFont typeface="Arial"/>
              <a:buChar char="•"/>
              <a:defRPr/>
            </a:pPr>
            <a:r>
              <a:rPr lang="en-US" altLang="en-US" sz="2000" b="1" dirty="0">
                <a:solidFill>
                  <a:schemeClr val="tx1">
                    <a:lumMod val="85000"/>
                    <a:lumOff val="15000"/>
                  </a:schemeClr>
                </a:solidFill>
                <a:latin typeface="Times New Roman" panose="02020603050405020304" pitchFamily="18" charset="0"/>
                <a:cs typeface="Times New Roman" panose="02020603050405020304" pitchFamily="18" charset="0"/>
              </a:rPr>
              <a:t>Youth gang crime and violence are at epidemic proportions and are threatening the health, safety and quality of life for communities and schools.</a:t>
            </a:r>
          </a:p>
          <a:p>
            <a:pPr marL="91440" indent="-91440" eaLnBrk="1" fontAlgn="auto" hangingPunct="1">
              <a:buFont typeface="Arial"/>
              <a:buChar char="•"/>
              <a:defRPr/>
            </a:pPr>
            <a:r>
              <a:rPr lang="en-US" altLang="en-US" sz="2000" b="1" dirty="0">
                <a:solidFill>
                  <a:schemeClr val="tx1">
                    <a:lumMod val="85000"/>
                    <a:lumOff val="15000"/>
                  </a:schemeClr>
                </a:solidFill>
                <a:latin typeface="Times New Roman" panose="02020603050405020304" pitchFamily="18" charset="0"/>
                <a:cs typeface="Times New Roman" panose="02020603050405020304" pitchFamily="18" charset="0"/>
              </a:rPr>
              <a:t>We are in danger of loosing a whole generation of young men of color either through death or incarceration. </a:t>
            </a:r>
          </a:p>
          <a:p>
            <a:pPr marL="91440" indent="-91440" eaLnBrk="1" fontAlgn="auto" hangingPunct="1">
              <a:buFont typeface="Arial"/>
              <a:buChar char="•"/>
              <a:defRPr/>
            </a:pPr>
            <a:r>
              <a:rPr lang="en-US" altLang="en-US" sz="2000" b="1" dirty="0">
                <a:solidFill>
                  <a:schemeClr val="tx1">
                    <a:lumMod val="85000"/>
                    <a:lumOff val="15000"/>
                  </a:schemeClr>
                </a:solidFill>
                <a:latin typeface="Times New Roman" panose="02020603050405020304" pitchFamily="18" charset="0"/>
                <a:cs typeface="Times New Roman" panose="02020603050405020304" pitchFamily="18" charset="0"/>
              </a:rPr>
              <a:t>Many youth are dealing with homelessness, addicted parents, human trafficking, broken families, failing schools, food insecure households, </a:t>
            </a:r>
          </a:p>
          <a:p>
            <a:pPr marL="91440" indent="-91440" eaLnBrk="1" fontAlgn="auto" hangingPunct="1">
              <a:buFont typeface="Arial"/>
              <a:buChar char="•"/>
              <a:defRPr/>
            </a:pPr>
            <a:r>
              <a:rPr lang="en-US" altLang="en-US" sz="2000" b="1" dirty="0">
                <a:solidFill>
                  <a:schemeClr val="tx1">
                    <a:lumMod val="85000"/>
                    <a:lumOff val="15000"/>
                  </a:schemeClr>
                </a:solidFill>
                <a:latin typeface="Times New Roman" panose="02020603050405020304" pitchFamily="18" charset="0"/>
                <a:cs typeface="Times New Roman" panose="02020603050405020304" pitchFamily="18" charset="0"/>
              </a:rPr>
              <a:t>Our youth are surrounded with a media culture of violence and degradation of women. </a:t>
            </a:r>
          </a:p>
          <a:p>
            <a:pPr marL="91440" indent="-91440" eaLnBrk="1" fontAlgn="auto" hangingPunct="1">
              <a:buFont typeface="Arial"/>
              <a:buChar char="•"/>
              <a:defRPr/>
            </a:pPr>
            <a:r>
              <a:rPr lang="en-US" altLang="en-US" sz="2000" b="1" dirty="0">
                <a:solidFill>
                  <a:schemeClr val="tx1">
                    <a:lumMod val="85000"/>
                    <a:lumOff val="15000"/>
                  </a:schemeClr>
                </a:solidFill>
                <a:latin typeface="Times New Roman" panose="02020603050405020304" pitchFamily="18" charset="0"/>
                <a:cs typeface="Times New Roman" panose="02020603050405020304" pitchFamily="18" charset="0"/>
              </a:rPr>
              <a:t>According to the Centers for Disease Control, the #1 cause of death for African American males from 1-44 is homicide.  Many of the youth do not think they will live past 20, so they have lost hope.</a:t>
            </a:r>
          </a:p>
          <a:p>
            <a:endParaRPr lang="en-US" dirty="0"/>
          </a:p>
        </p:txBody>
      </p:sp>
    </p:spTree>
    <p:extLst>
      <p:ext uri="{BB962C8B-B14F-4D97-AF65-F5344CB8AC3E}">
        <p14:creationId xmlns:p14="http://schemas.microsoft.com/office/powerpoint/2010/main" val="333679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5954-92AD-997A-ABBE-58E626425948}"/>
              </a:ext>
            </a:extLst>
          </p:cNvPr>
          <p:cNvSpPr>
            <a:spLocks noGrp="1"/>
          </p:cNvSpPr>
          <p:nvPr>
            <p:ph type="title"/>
          </p:nvPr>
        </p:nvSpPr>
        <p:spPr/>
        <p:txBody>
          <a:bodyPr/>
          <a:lstStyle/>
          <a:p>
            <a:pPr algn="ctr"/>
            <a:r>
              <a:rPr lang="en-US" dirty="0"/>
              <a:t>A Brief History of The Coalition for A Better Life, dba Peace in the Hood, Inc. </a:t>
            </a:r>
          </a:p>
        </p:txBody>
      </p:sp>
      <p:sp>
        <p:nvSpPr>
          <p:cNvPr id="3" name="Content Placeholder 2">
            <a:extLst>
              <a:ext uri="{FF2B5EF4-FFF2-40B4-BE49-F238E27FC236}">
                <a16:creationId xmlns:a16="http://schemas.microsoft.com/office/drawing/2014/main" id="{BC25EF59-D6FD-1309-E503-36BE2F2F85A6}"/>
              </a:ext>
            </a:extLst>
          </p:cNvPr>
          <p:cNvSpPr>
            <a:spLocks noGrp="1"/>
          </p:cNvSpPr>
          <p:nvPr>
            <p:ph idx="1"/>
          </p:nvPr>
        </p:nvSpPr>
        <p:spPr>
          <a:xfrm>
            <a:off x="677334" y="1930400"/>
            <a:ext cx="8596668" cy="4765367"/>
          </a:xfrm>
        </p:spPr>
        <p:txBody>
          <a:bodyPr>
            <a:normAutofit/>
          </a:bodyPr>
          <a:lstStyle/>
          <a:p>
            <a:r>
              <a:rPr lang="en-US" dirty="0"/>
              <a:t>Founded by Khalid A. Samad, the late Omar Ali-Bey and other community leaders in the late 1980’s to address the myriad of challenges facing urban America:  racism, drugs, gang violence, police corruption, mis education and the absence of leadership, just to name a few. </a:t>
            </a:r>
          </a:p>
          <a:p>
            <a:r>
              <a:rPr lang="en-US" dirty="0"/>
              <a:t>This unified coalition of faith and community-based groups involved Muslims, Christians, Jews, Hebrew Israelites, liberals, conservatives, civil rights activists, human rights activists and community activists and cultural nationalists. </a:t>
            </a:r>
          </a:p>
          <a:p>
            <a:r>
              <a:rPr lang="en-US" dirty="0"/>
              <a:t>This level of cooperation, under Muslim leadership was unprecedented in America given this country’s history of inter-religious relations.</a:t>
            </a:r>
          </a:p>
          <a:p>
            <a:r>
              <a:rPr lang="en-US" dirty="0"/>
              <a:t>The coalition was recognized by the United States Congress and the White House as a national model for crime prevention and intervention.</a:t>
            </a:r>
          </a:p>
          <a:p>
            <a:r>
              <a:rPr lang="en-US" dirty="0"/>
              <a:t>The initiatives were holistic, culture specific and multifaceted and were community driven and many of them are still in place.   </a:t>
            </a:r>
          </a:p>
          <a:p>
            <a:endParaRPr lang="en-US" dirty="0"/>
          </a:p>
        </p:txBody>
      </p:sp>
    </p:spTree>
    <p:extLst>
      <p:ext uri="{BB962C8B-B14F-4D97-AF65-F5344CB8AC3E}">
        <p14:creationId xmlns:p14="http://schemas.microsoft.com/office/powerpoint/2010/main" val="186590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raising their hands&#10;&#10;Description automatically generated with medium confidence">
            <a:extLst>
              <a:ext uri="{FF2B5EF4-FFF2-40B4-BE49-F238E27FC236}">
                <a16:creationId xmlns:a16="http://schemas.microsoft.com/office/drawing/2014/main" id="{A66287E1-7457-08FA-5E34-0D3191C84652}"/>
              </a:ext>
            </a:extLst>
          </p:cNvPr>
          <p:cNvPicPr>
            <a:picLocks noChangeAspect="1"/>
          </p:cNvPicPr>
          <p:nvPr/>
        </p:nvPicPr>
        <p:blipFill rotWithShape="1">
          <a:blip r:embed="rId2">
            <a:extLst>
              <a:ext uri="{28A0092B-C50C-407E-A947-70E740481C1C}">
                <a14:useLocalDpi xmlns:a14="http://schemas.microsoft.com/office/drawing/2010/main" val="0"/>
              </a:ext>
            </a:extLst>
          </a:blip>
          <a:srcRect t="3994" r="3" b="6070"/>
          <a:stretch/>
        </p:blipFill>
        <p:spPr>
          <a:xfrm>
            <a:off x="7794519" y="3506112"/>
            <a:ext cx="4397481" cy="3351888"/>
          </a:xfrm>
          <a:custGeom>
            <a:avLst/>
            <a:gdLst/>
            <a:ahLst/>
            <a:cxnLst/>
            <a:rect l="l" t="t" r="r" b="b"/>
            <a:pathLst>
              <a:path w="4397481" h="3351888">
                <a:moveTo>
                  <a:pt x="0" y="0"/>
                </a:moveTo>
                <a:lnTo>
                  <a:pt x="4397481" y="0"/>
                </a:lnTo>
                <a:lnTo>
                  <a:pt x="4397481" y="3351888"/>
                </a:lnTo>
                <a:lnTo>
                  <a:pt x="1552363" y="3351888"/>
                </a:lnTo>
                <a:close/>
              </a:path>
            </a:pathLst>
          </a:custGeom>
        </p:spPr>
      </p:pic>
      <p:pic>
        <p:nvPicPr>
          <p:cNvPr id="5" name="Picture 4" descr="A picture containing text, indoor&#10;&#10;Description automatically generated">
            <a:extLst>
              <a:ext uri="{FF2B5EF4-FFF2-40B4-BE49-F238E27FC236}">
                <a16:creationId xmlns:a16="http://schemas.microsoft.com/office/drawing/2014/main" id="{00085598-F339-7A56-4FCD-E194C4822E9E}"/>
              </a:ext>
            </a:extLst>
          </p:cNvPr>
          <p:cNvPicPr>
            <a:picLocks noChangeAspect="1"/>
          </p:cNvPicPr>
          <p:nvPr/>
        </p:nvPicPr>
        <p:blipFill rotWithShape="1">
          <a:blip r:embed="rId3">
            <a:extLst>
              <a:ext uri="{28A0092B-C50C-407E-A947-70E740481C1C}">
                <a14:useLocalDpi xmlns:a14="http://schemas.microsoft.com/office/drawing/2010/main" val="0"/>
              </a:ext>
            </a:extLst>
          </a:blip>
          <a:srcRect t="22571" r="1" b="2457"/>
          <a:stretch/>
        </p:blipFill>
        <p:spPr>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p:spPr>
      </p:pic>
      <p:pic>
        <p:nvPicPr>
          <p:cNvPr id="3" name="Picture 2" descr="A group of people standing around a table with cans of beer&#10;&#10;Description automatically generated with low confidence">
            <a:extLst>
              <a:ext uri="{FF2B5EF4-FFF2-40B4-BE49-F238E27FC236}">
                <a16:creationId xmlns:a16="http://schemas.microsoft.com/office/drawing/2014/main" id="{2C800354-462E-FD6D-1296-4B96DCD28BD1}"/>
              </a:ext>
            </a:extLst>
          </p:cNvPr>
          <p:cNvPicPr>
            <a:picLocks noChangeAspect="1"/>
          </p:cNvPicPr>
          <p:nvPr/>
        </p:nvPicPr>
        <p:blipFill rotWithShape="1">
          <a:blip r:embed="rId4">
            <a:extLst>
              <a:ext uri="{28A0092B-C50C-407E-A947-70E740481C1C}">
                <a14:useLocalDpi xmlns:a14="http://schemas.microsoft.com/office/drawing/2010/main" val="0"/>
              </a:ext>
            </a:extLst>
          </a:blip>
          <a:srcRect l="12246"/>
          <a:stretch/>
        </p:blipFill>
        <p:spPr>
          <a:xfrm>
            <a:off x="6168189" y="10"/>
            <a:ext cx="6023811" cy="3346394"/>
          </a:xfrm>
          <a:custGeom>
            <a:avLst/>
            <a:gdLst/>
            <a:ahLst/>
            <a:cxnLst/>
            <a:rect l="l" t="t" r="r" b="b"/>
            <a:pathLst>
              <a:path w="6023811" h="3346404">
                <a:moveTo>
                  <a:pt x="0" y="0"/>
                </a:moveTo>
                <a:lnTo>
                  <a:pt x="6023811" y="0"/>
                </a:lnTo>
                <a:lnTo>
                  <a:pt x="6023811" y="3346404"/>
                </a:lnTo>
                <a:lnTo>
                  <a:pt x="1549824" y="3346404"/>
                </a:lnTo>
                <a:close/>
              </a:path>
            </a:pathLst>
          </a:custGeom>
        </p:spPr>
      </p:pic>
    </p:spTree>
    <p:extLst>
      <p:ext uri="{BB962C8B-B14F-4D97-AF65-F5344CB8AC3E}">
        <p14:creationId xmlns:p14="http://schemas.microsoft.com/office/powerpoint/2010/main" val="79602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group of people in a room&#10;&#10;Description automatically generated with medium confidence">
            <a:extLst>
              <a:ext uri="{FF2B5EF4-FFF2-40B4-BE49-F238E27FC236}">
                <a16:creationId xmlns:a16="http://schemas.microsoft.com/office/drawing/2014/main" id="{455B884F-88A7-1A20-ED56-A039A3BB46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779" y="665019"/>
            <a:ext cx="3810000" cy="6024488"/>
          </a:xfrm>
        </p:spPr>
      </p:pic>
      <p:pic>
        <p:nvPicPr>
          <p:cNvPr id="13" name="Picture 12" descr="A group of people sitting in a room&#10;&#10;Description automatically generated with medium confidence">
            <a:extLst>
              <a:ext uri="{FF2B5EF4-FFF2-40B4-BE49-F238E27FC236}">
                <a16:creationId xmlns:a16="http://schemas.microsoft.com/office/drawing/2014/main" id="{AB9830EE-3CFF-9F74-DD8F-A9C5D068A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425" y="665019"/>
            <a:ext cx="4752430" cy="6116199"/>
          </a:xfrm>
          <a:prstGeom prst="rect">
            <a:avLst/>
          </a:prstGeom>
        </p:spPr>
      </p:pic>
    </p:spTree>
    <p:extLst>
      <p:ext uri="{BB962C8B-B14F-4D97-AF65-F5344CB8AC3E}">
        <p14:creationId xmlns:p14="http://schemas.microsoft.com/office/powerpoint/2010/main" val="362116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men posing for a photo&#10;&#10;Description automatically generated with medium confidence">
            <a:extLst>
              <a:ext uri="{FF2B5EF4-FFF2-40B4-BE49-F238E27FC236}">
                <a16:creationId xmlns:a16="http://schemas.microsoft.com/office/drawing/2014/main" id="{1CBF6551-FB13-29CE-31D7-548DDCC3BE64}"/>
              </a:ext>
            </a:extLst>
          </p:cNvPr>
          <p:cNvPicPr>
            <a:picLocks noChangeAspect="1"/>
          </p:cNvPicPr>
          <p:nvPr/>
        </p:nvPicPr>
        <p:blipFill rotWithShape="1">
          <a:blip r:embed="rId2">
            <a:extLst>
              <a:ext uri="{28A0092B-C50C-407E-A947-70E740481C1C}">
                <a14:useLocalDpi xmlns:a14="http://schemas.microsoft.com/office/drawing/2010/main" val="0"/>
              </a:ext>
            </a:extLst>
          </a:blip>
          <a:srcRect t="3426" r="4" b="11061"/>
          <a:stretch/>
        </p:blipFill>
        <p:spPr>
          <a:xfrm>
            <a:off x="641276" y="643467"/>
            <a:ext cx="4013020" cy="270255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DD25D2C9-185D-9B1D-D6FC-AA02830DF385}"/>
              </a:ext>
            </a:extLst>
          </p:cNvPr>
          <p:cNvPicPr>
            <a:picLocks noChangeAspect="1"/>
          </p:cNvPicPr>
          <p:nvPr/>
        </p:nvPicPr>
        <p:blipFill rotWithShape="1">
          <a:blip r:embed="rId3">
            <a:extLst>
              <a:ext uri="{28A0092B-C50C-407E-A947-70E740481C1C}">
                <a14:useLocalDpi xmlns:a14="http://schemas.microsoft.com/office/drawing/2010/main" val="0"/>
              </a:ext>
            </a:extLst>
          </a:blip>
          <a:srcRect t="17739" r="-1" b="10320"/>
          <a:stretch/>
        </p:blipFill>
        <p:spPr>
          <a:xfrm>
            <a:off x="643467" y="3509433"/>
            <a:ext cx="4010830" cy="2705099"/>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A5AAF1BA-F231-7DB1-3712-12C96E97D76D}"/>
              </a:ext>
            </a:extLst>
          </p:cNvPr>
          <p:cNvPicPr>
            <a:picLocks noChangeAspect="1"/>
          </p:cNvPicPr>
          <p:nvPr/>
        </p:nvPicPr>
        <p:blipFill rotWithShape="1">
          <a:blip r:embed="rId4">
            <a:extLst>
              <a:ext uri="{28A0092B-C50C-407E-A947-70E740481C1C}">
                <a14:useLocalDpi xmlns:a14="http://schemas.microsoft.com/office/drawing/2010/main" val="0"/>
              </a:ext>
            </a:extLst>
          </a:blip>
          <a:srcRect l="988" r="8330" b="-1"/>
          <a:stretch/>
        </p:blipFill>
        <p:spPr>
          <a:xfrm>
            <a:off x="4812633" y="643467"/>
            <a:ext cx="6735900" cy="5571066"/>
          </a:xfrm>
          <a:prstGeom prst="rect">
            <a:avLst/>
          </a:prstGeom>
        </p:spPr>
      </p:pic>
    </p:spTree>
    <p:extLst>
      <p:ext uri="{BB962C8B-B14F-4D97-AF65-F5344CB8AC3E}">
        <p14:creationId xmlns:p14="http://schemas.microsoft.com/office/powerpoint/2010/main" val="206720835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9">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3" name="Rectangle 32">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group of people sitting together&#10;&#10;Description automatically generated with medium confidence">
            <a:extLst>
              <a:ext uri="{FF2B5EF4-FFF2-40B4-BE49-F238E27FC236}">
                <a16:creationId xmlns:a16="http://schemas.microsoft.com/office/drawing/2014/main" id="{EF3A5CA1-A719-9A1E-9126-1C30F441F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262" y="1955075"/>
            <a:ext cx="4451847" cy="3094033"/>
          </a:xfrm>
          <a:prstGeom prst="rect">
            <a:avLst/>
          </a:prstGeom>
          <a:ln w="9525">
            <a:solidFill>
              <a:schemeClr val="tx1"/>
            </a:solidFill>
          </a:ln>
        </p:spPr>
      </p:pic>
      <p:cxnSp>
        <p:nvCxnSpPr>
          <p:cNvPr id="35" name="Straight Connector 34">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descr="A group of men walking&#10;&#10;Description automatically generated with low confidence">
            <a:extLst>
              <a:ext uri="{FF2B5EF4-FFF2-40B4-BE49-F238E27FC236}">
                <a16:creationId xmlns:a16="http://schemas.microsoft.com/office/drawing/2014/main" id="{493373E4-67A7-8B93-9E05-A6FA7F83C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367" y="1997612"/>
            <a:ext cx="4451847" cy="3004996"/>
          </a:xfrm>
          <a:prstGeom prst="rect">
            <a:avLst/>
          </a:prstGeom>
          <a:ln w="6350">
            <a:solidFill>
              <a:schemeClr val="tx1"/>
            </a:solidFill>
          </a:ln>
        </p:spPr>
      </p:pic>
    </p:spTree>
    <p:extLst>
      <p:ext uri="{BB962C8B-B14F-4D97-AF65-F5344CB8AC3E}">
        <p14:creationId xmlns:p14="http://schemas.microsoft.com/office/powerpoint/2010/main" val="3885166106"/>
      </p:ext>
    </p:extLst>
  </p:cSld>
  <p:clrMapOvr>
    <a:masterClrMapping/>
  </p:clrMapOvr>
</p:sld>
</file>

<file path=ppt/theme/theme1.xml><?xml version="1.0" encoding="utf-8"?>
<a:theme xmlns:a="http://schemas.openxmlformats.org/drawingml/2006/main" name="Facet">
  <a:themeElements>
    <a:clrScheme name="Custom 2">
      <a:dk1>
        <a:sysClr val="windowText" lastClr="000000"/>
      </a:dk1>
      <a:lt1>
        <a:sysClr val="window" lastClr="FFFFFF"/>
      </a:lt1>
      <a:dk2>
        <a:srgbClr val="FF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978</TotalTime>
  <Words>1434</Words>
  <Application>Microsoft Office PowerPoint</Application>
  <PresentationFormat>Widescreen</PresentationFormat>
  <Paragraphs>108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Amasis MT Pro Medium</vt:lpstr>
      <vt:lpstr>Arial</vt:lpstr>
      <vt:lpstr>Arial Black</vt:lpstr>
      <vt:lpstr>Times New Roman</vt:lpstr>
      <vt:lpstr>Trebuchet MS</vt:lpstr>
      <vt:lpstr>Wingdings 3</vt:lpstr>
      <vt:lpstr>Facet</vt:lpstr>
      <vt:lpstr>PowerPoint Presentation</vt:lpstr>
      <vt:lpstr>About the Presenters</vt:lpstr>
      <vt:lpstr>PowerPoint Presentation</vt:lpstr>
      <vt:lpstr>Issues, Challenges and Opportunities with Street Outreach</vt:lpstr>
      <vt:lpstr>A Brief History of The Coalition for A Better Life, dba Peace in the Hood, Inc. </vt:lpstr>
      <vt:lpstr>PowerPoint Presentation</vt:lpstr>
      <vt:lpstr>PowerPoint Presentation</vt:lpstr>
      <vt:lpstr>PowerPoint Presentation</vt:lpstr>
      <vt:lpstr>PowerPoint Presentation</vt:lpstr>
      <vt:lpstr>Continuing the Work Begun in 1992</vt:lpstr>
      <vt:lpstr>PowerPoint Presentation</vt:lpstr>
      <vt:lpstr>PowerPoint Presentation</vt:lpstr>
      <vt:lpstr>Boots on the Ground Nationally</vt:lpstr>
      <vt:lpstr>PowerPoint Presentation</vt:lpstr>
      <vt:lpstr>Lessons Learned</vt:lpstr>
      <vt:lpstr>Helping Victims and Family Members.</vt:lpstr>
      <vt:lpstr>PowerPoint Presentation</vt:lpstr>
      <vt:lpstr>99 Treasures Arts &amp; Culture, Inc.</vt:lpstr>
      <vt:lpstr>Addressing Crime, Violence and Solutions through Art </vt:lpstr>
      <vt:lpstr>PowerPoint Presentation</vt:lpstr>
      <vt:lpstr>To Refer a Client to 99 Treasures Arts &amp; Culture, Inc.: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Standiford</dc:creator>
  <cp:lastModifiedBy>Erin DiVincenzo</cp:lastModifiedBy>
  <cp:revision>15</cp:revision>
  <dcterms:created xsi:type="dcterms:W3CDTF">2022-06-19T17:31:47Z</dcterms:created>
  <dcterms:modified xsi:type="dcterms:W3CDTF">2022-07-21T13:50:40Z</dcterms:modified>
</cp:coreProperties>
</file>