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0"/>
  </p:notesMasterIdLst>
  <p:sldIdLst>
    <p:sldId id="256" r:id="rId2"/>
    <p:sldId id="257" r:id="rId3"/>
    <p:sldId id="261" r:id="rId4"/>
    <p:sldId id="258" r:id="rId5"/>
    <p:sldId id="259" r:id="rId6"/>
    <p:sldId id="260"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snapToObjects="1">
      <p:cViewPr varScale="1">
        <p:scale>
          <a:sx n="48" d="100"/>
          <a:sy n="48" d="100"/>
        </p:scale>
        <p:origin x="99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206" lvl="0" indent="0" algn="l" rtl="0">
              <a:spcBef>
                <a:spcPts val="260"/>
              </a:spcBef>
              <a:spcAft>
                <a:spcPts val="0"/>
              </a:spcAft>
              <a:buNone/>
            </a:pPr>
            <a:r>
              <a:rPr lang="en-US">
                <a:latin typeface="Arial"/>
                <a:ea typeface="Arial"/>
                <a:cs typeface="Arial"/>
                <a:sym typeface="Arial"/>
              </a:rPr>
              <a:t>1:1 Mentorship – Each participant is assigned a CPA Worker to provide positive adult  interaction, a trusted voice of reason, and accountability.</a:t>
            </a:r>
            <a:endParaRPr>
              <a:latin typeface="Arial"/>
              <a:ea typeface="Arial"/>
              <a:cs typeface="Arial"/>
              <a:sym typeface="Arial"/>
            </a:endParaRPr>
          </a:p>
          <a:p>
            <a:pPr marL="11206" lvl="0" indent="0" algn="l" rtl="0">
              <a:spcBef>
                <a:spcPts val="260"/>
              </a:spcBef>
              <a:spcAft>
                <a:spcPts val="0"/>
              </a:spcAft>
              <a:buNone/>
            </a:pPr>
            <a:endParaRPr>
              <a:latin typeface="Arial"/>
              <a:ea typeface="Arial"/>
              <a:cs typeface="Arial"/>
              <a:sym typeface="Arial"/>
            </a:endParaRPr>
          </a:p>
          <a:p>
            <a:pPr marL="11206" lvl="0" indent="0" algn="l" rtl="0">
              <a:spcBef>
                <a:spcPts val="260"/>
              </a:spcBef>
              <a:spcAft>
                <a:spcPts val="0"/>
              </a:spcAft>
              <a:buNone/>
            </a:pPr>
            <a:r>
              <a:rPr lang="en-US">
                <a:latin typeface="Arial"/>
                <a:ea typeface="Arial"/>
                <a:cs typeface="Arial"/>
                <a:sym typeface="Arial"/>
              </a:rPr>
              <a:t>Workforce Development - Employee-eligible participants  receive help in obtaining job readiness skills, leads for  position openings, transportation support, and  additional resources.</a:t>
            </a:r>
            <a:endParaRPr>
              <a:latin typeface="Arial"/>
              <a:ea typeface="Arial"/>
              <a:cs typeface="Arial"/>
              <a:sym typeface="Arial"/>
            </a:endParaRPr>
          </a:p>
          <a:p>
            <a:pPr marL="11206" lvl="0" indent="0" algn="l" rtl="0">
              <a:spcBef>
                <a:spcPts val="260"/>
              </a:spcBef>
              <a:spcAft>
                <a:spcPts val="0"/>
              </a:spcAft>
              <a:buNone/>
            </a:pPr>
            <a:endParaRPr>
              <a:latin typeface="Arial"/>
              <a:ea typeface="Arial"/>
              <a:cs typeface="Arial"/>
              <a:sym typeface="Arial"/>
            </a:endParaRPr>
          </a:p>
          <a:p>
            <a:pPr marL="11206" lvl="0" indent="0" algn="l" rtl="0">
              <a:spcBef>
                <a:spcPts val="260"/>
              </a:spcBef>
              <a:spcAft>
                <a:spcPts val="0"/>
              </a:spcAft>
              <a:buNone/>
            </a:pPr>
            <a:r>
              <a:rPr lang="en-US">
                <a:latin typeface="Arial"/>
                <a:ea typeface="Arial"/>
                <a:cs typeface="Arial"/>
                <a:sym typeface="Arial"/>
              </a:rPr>
              <a:t>Interactive Programming - Participants engage in meaningful activities that highlight creative expression, social-emotional development,  and positive decision-making.  Such programs may utilize art,  music, and recreational sports  as avenues to gain rapport and  teach concepts.</a:t>
            </a:r>
            <a:endParaRPr>
              <a:latin typeface="Arial"/>
              <a:ea typeface="Arial"/>
              <a:cs typeface="Arial"/>
              <a:sym typeface="Arial"/>
            </a:endParaRPr>
          </a:p>
        </p:txBody>
      </p:sp>
      <p:sp>
        <p:nvSpPr>
          <p:cNvPr id="201" name="Google Shape;2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206" marR="117108" lvl="0" indent="0" algn="l" rtl="0">
              <a:lnSpc>
                <a:spcPct val="114100"/>
              </a:lnSpc>
              <a:spcBef>
                <a:spcPts val="0"/>
              </a:spcBef>
              <a:spcAft>
                <a:spcPts val="0"/>
              </a:spcAft>
              <a:buNone/>
            </a:pPr>
            <a:r>
              <a:rPr lang="en-US" sz="1200">
                <a:latin typeface="Arial"/>
                <a:ea typeface="Arial"/>
                <a:cs typeface="Arial"/>
                <a:sym typeface="Arial"/>
              </a:rPr>
              <a:t>Community - CPA participates  in safe passage for schools, hotspot monitoring, and authentic engagement. We immediately deploy to scenes where gun violence has occurred  to provide support to those closely impacted by identifying  concrete needs for safety and  de-escalation. Our team intervenes through building trust,  hope, and rapport with community members through  candid conversations, interpersonal skills, information  dissemination, and community service.</a:t>
            </a:r>
            <a:endParaRPr sz="1200">
              <a:latin typeface="Arial"/>
              <a:ea typeface="Arial"/>
              <a:cs typeface="Arial"/>
              <a:sym typeface="Arial"/>
            </a:endParaRPr>
          </a:p>
          <a:p>
            <a:pPr marL="11206" marR="118227" lvl="0" indent="0" algn="l" rtl="0">
              <a:lnSpc>
                <a:spcPct val="114100"/>
              </a:lnSpc>
              <a:spcBef>
                <a:spcPts val="0"/>
              </a:spcBef>
              <a:spcAft>
                <a:spcPts val="0"/>
              </a:spcAft>
              <a:buNone/>
            </a:pPr>
            <a:endParaRPr sz="1200">
              <a:latin typeface="Arial"/>
              <a:ea typeface="Arial"/>
              <a:cs typeface="Arial"/>
              <a:sym typeface="Arial"/>
            </a:endParaRPr>
          </a:p>
          <a:p>
            <a:pPr marL="11206" marR="118228" lvl="0" indent="0" algn="l" rtl="0">
              <a:lnSpc>
                <a:spcPct val="114100"/>
              </a:lnSpc>
              <a:spcBef>
                <a:spcPts val="0"/>
              </a:spcBef>
              <a:spcAft>
                <a:spcPts val="0"/>
              </a:spcAft>
              <a:buNone/>
            </a:pPr>
            <a:r>
              <a:rPr lang="en-US" sz="1200">
                <a:latin typeface="Arial"/>
                <a:ea typeface="Arial"/>
                <a:cs typeface="Arial"/>
                <a:sym typeface="Arial"/>
              </a:rPr>
              <a:t>Court - Our team works with  court-involved participants to reduce recidivism, navigate the  system with a better understanding, and complete  mandated supervision</a:t>
            </a:r>
            <a:r>
              <a:rPr lang="en-US">
                <a:latin typeface="Arial"/>
                <a:ea typeface="Arial"/>
                <a:cs typeface="Arial"/>
                <a:sym typeface="Arial"/>
              </a:rPr>
              <a:t> r</a:t>
            </a:r>
            <a:r>
              <a:rPr lang="en-US" sz="1200">
                <a:latin typeface="Arial"/>
                <a:ea typeface="Arial"/>
                <a:cs typeface="Arial"/>
                <a:sym typeface="Arial"/>
              </a:rPr>
              <a:t>equirements</a:t>
            </a:r>
            <a:r>
              <a:rPr lang="en-US">
                <a:latin typeface="Arial"/>
                <a:ea typeface="Arial"/>
                <a:cs typeface="Arial"/>
                <a:sym typeface="Arial"/>
              </a:rPr>
              <a:t>. </a:t>
            </a:r>
            <a:endParaRPr>
              <a:latin typeface="Arial"/>
              <a:ea typeface="Arial"/>
              <a:cs typeface="Arial"/>
              <a:sym typeface="Arial"/>
            </a:endParaRPr>
          </a:p>
          <a:p>
            <a:pPr marL="11206" marR="118228" lvl="0" indent="0" algn="l" rtl="0">
              <a:lnSpc>
                <a:spcPct val="114100"/>
              </a:lnSpc>
              <a:spcBef>
                <a:spcPts val="0"/>
              </a:spcBef>
              <a:spcAft>
                <a:spcPts val="0"/>
              </a:spcAft>
              <a:buNone/>
            </a:pPr>
            <a:endParaRPr>
              <a:latin typeface="Arial"/>
              <a:ea typeface="Arial"/>
              <a:cs typeface="Arial"/>
              <a:sym typeface="Arial"/>
            </a:endParaRPr>
          </a:p>
          <a:p>
            <a:pPr marL="12700" marR="203200" lvl="0" indent="0" algn="l" rtl="0">
              <a:lnSpc>
                <a:spcPct val="114000"/>
              </a:lnSpc>
              <a:spcBef>
                <a:spcPts val="100"/>
              </a:spcBef>
              <a:spcAft>
                <a:spcPts val="0"/>
              </a:spcAft>
              <a:buSzPts val="1100"/>
              <a:buNone/>
            </a:pPr>
            <a:r>
              <a:rPr lang="en-US">
                <a:latin typeface="Arial"/>
                <a:ea typeface="Arial"/>
                <a:cs typeface="Arial"/>
                <a:sym typeface="Arial"/>
              </a:rPr>
              <a:t>Hospitals - CPA responds to  victims of violence taken to  Metro Health and University  Hospitals Level 1 Trauma Centers. Our team provides a  presence to reduce retaliatory  actions following an act of violence and gather information  from friends and family to best identify and support their  current safety needs.</a:t>
            </a:r>
            <a:endParaRPr>
              <a:latin typeface="Arial"/>
              <a:ea typeface="Arial"/>
              <a:cs typeface="Arial"/>
              <a:sym typeface="Arial"/>
            </a:endParaRPr>
          </a:p>
        </p:txBody>
      </p:sp>
      <p:sp>
        <p:nvSpPr>
          <p:cNvPr id="216" name="Google Shape;2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700"/>
              </a:spcBef>
              <a:spcAft>
                <a:spcPts val="0"/>
              </a:spcAft>
              <a:buClr>
                <a:schemeClr val="dk1"/>
              </a:buClr>
              <a:buSzPts val="1100"/>
              <a:buFont typeface="Arial"/>
              <a:buNone/>
            </a:pPr>
            <a:r>
              <a:rPr lang="en-US">
                <a:latin typeface="Arial"/>
                <a:ea typeface="Arial"/>
                <a:cs typeface="Arial"/>
                <a:sym typeface="Arial"/>
              </a:rPr>
              <a:t>Cleveland Peacemakers Alliance (CPA) encourages persons impacted  by violence to create new paths towards success through engaging in  positive peer association, prosocial  behaviors, and restorative practice. Our team stays connected to those  experiencing pain and their families  to provide support services and ongoing resources. In a death, CPA  will assist with planning funeral arrangements, vigils, or other means of honor and reflection.</a:t>
            </a:r>
            <a:endParaRPr>
              <a:latin typeface="Arial"/>
              <a:ea typeface="Arial"/>
              <a:cs typeface="Arial"/>
              <a:sym typeface="Arial"/>
            </a:endParaRPr>
          </a:p>
          <a:p>
            <a:pPr marL="12700" marR="127000" lvl="0" indent="0" algn="l" rtl="0">
              <a:lnSpc>
                <a:spcPct val="114000"/>
              </a:lnSpc>
              <a:spcBef>
                <a:spcPts val="100"/>
              </a:spcBef>
              <a:spcAft>
                <a:spcPts val="0"/>
              </a:spcAft>
              <a:buSzPts val="1100"/>
              <a:buNone/>
            </a:pPr>
            <a:endParaRPr>
              <a:latin typeface="Arial"/>
              <a:ea typeface="Arial"/>
              <a:cs typeface="Arial"/>
              <a:sym typeface="Arial"/>
            </a:endParaRPr>
          </a:p>
          <a:p>
            <a:pPr marL="12700" marR="127000" lvl="0" indent="0" algn="l" rtl="0">
              <a:lnSpc>
                <a:spcPct val="114000"/>
              </a:lnSpc>
              <a:spcBef>
                <a:spcPts val="100"/>
              </a:spcBef>
              <a:spcAft>
                <a:spcPts val="0"/>
              </a:spcAft>
              <a:buSzPts val="1100"/>
              <a:buNone/>
            </a:pPr>
            <a:r>
              <a:rPr lang="en-US">
                <a:latin typeface="Arial"/>
                <a:ea typeface="Arial"/>
                <a:cs typeface="Arial"/>
                <a:sym typeface="Arial"/>
              </a:rPr>
              <a:t>We recognize the importance of  community partnerships and are committed to working closely with others to increase impact and relevant connections for those in need. </a:t>
            </a:r>
            <a:endParaRPr>
              <a:latin typeface="Arial"/>
              <a:ea typeface="Arial"/>
              <a:cs typeface="Arial"/>
              <a:sym typeface="Arial"/>
            </a:endParaRPr>
          </a:p>
        </p:txBody>
      </p:sp>
      <p:sp>
        <p:nvSpPr>
          <p:cNvPr id="230" name="Google Shape;2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2"/>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0" name="Google Shape;20;p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pic>
        <p:nvPicPr>
          <p:cNvPr id="97" name="Google Shape;97;p1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8" name="Google Shape;98;p13"/>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3"/>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0" name="Google Shape;100;p1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pic>
        <p:nvPicPr>
          <p:cNvPr id="104" name="Google Shape;104;p1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Google Shape;105;p14"/>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7" name="Google Shape;107;p14"/>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8" name="Google Shape;108;p1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14"/>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Twentieth Century"/>
              <a:buNone/>
            </a:pPr>
            <a:r>
              <a:rPr lang="en-US" sz="8000" b="0" cap="none">
                <a:solidFill>
                  <a:schemeClr val="dk1"/>
                </a:solidFill>
                <a:latin typeface="Twentieth Century"/>
                <a:ea typeface="Twentieth Century"/>
                <a:cs typeface="Twentieth Century"/>
                <a:sym typeface="Twentieth Century"/>
              </a:rPr>
              <a:t>“</a:t>
            </a:r>
            <a:endParaRPr/>
          </a:p>
        </p:txBody>
      </p:sp>
      <p:sp>
        <p:nvSpPr>
          <p:cNvPr id="112" name="Google Shape;112;p14"/>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en-US" sz="8000" b="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pic>
        <p:nvPicPr>
          <p:cNvPr id="114" name="Google Shape;114;p1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5" name="Google Shape;115;p15"/>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5"/>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17" name="Google Shape;117;p1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20"/>
        <p:cNvGrpSpPr/>
        <p:nvPr/>
      </p:nvGrpSpPr>
      <p:grpSpPr>
        <a:xfrm>
          <a:off x="0" y="0"/>
          <a:ext cx="0" cy="0"/>
          <a:chOff x="0" y="0"/>
          <a:chExt cx="0" cy="0"/>
        </a:xfrm>
      </p:grpSpPr>
      <p:pic>
        <p:nvPicPr>
          <p:cNvPr id="121" name="Google Shape;121;p1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2" name="Google Shape;122;p16"/>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6"/>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4" name="Google Shape;124;p16"/>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5" name="Google Shape;125;p16"/>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6" name="Google Shape;126;p16"/>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7" name="Google Shape;127;p16"/>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8" name="Google Shape;128;p16"/>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9" name="Google Shape;129;p1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32"/>
        <p:cNvGrpSpPr/>
        <p:nvPr/>
      </p:nvGrpSpPr>
      <p:grpSpPr>
        <a:xfrm>
          <a:off x="0" y="0"/>
          <a:ext cx="0" cy="0"/>
          <a:chOff x="0" y="0"/>
          <a:chExt cx="0" cy="0"/>
        </a:xfrm>
      </p:grpSpPr>
      <p:pic>
        <p:nvPicPr>
          <p:cNvPr id="133" name="Google Shape;133;p1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4" name="Google Shape;134;p17"/>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6" name="Google Shape;136;p17"/>
          <p:cNvSpPr>
            <a:spLocks noGrp="1"/>
          </p:cNvSpPr>
          <p:nvPr>
            <p:ph type="pic" idx="2"/>
          </p:nvPr>
        </p:nvSpPr>
        <p:spPr>
          <a:xfrm>
            <a:off x="913774" y="2367093"/>
            <a:ext cx="3296409" cy="1524000"/>
          </a:xfrm>
          <a:prstGeom prst="roundRect">
            <a:avLst>
              <a:gd name="adj" fmla="val 9363"/>
            </a:avLst>
          </a:prstGeom>
          <a:noFill/>
          <a:ln w="82550" cap="sq" cmpd="sng">
            <a:solidFill>
              <a:srgbClr val="EAEAEA"/>
            </a:solidFill>
            <a:prstDash val="solid"/>
            <a:miter lim="800000"/>
            <a:headEnd type="none" w="sm" len="sm"/>
            <a:tailEnd type="none" w="sm" len="sm"/>
          </a:ln>
        </p:spPr>
      </p:sp>
      <p:sp>
        <p:nvSpPr>
          <p:cNvPr id="137" name="Google Shape;137;p17"/>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8" name="Google Shape;138;p17"/>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9" name="Google Shape;139;p17"/>
          <p:cNvSpPr>
            <a:spLocks noGrp="1"/>
          </p:cNvSpPr>
          <p:nvPr>
            <p:ph type="pic" idx="5"/>
          </p:nvPr>
        </p:nvSpPr>
        <p:spPr>
          <a:xfrm>
            <a:off x="4441348" y="2367093"/>
            <a:ext cx="3303352"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40" name="Google Shape;140;p17"/>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1" name="Google Shape;141;p17"/>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42" name="Google Shape;142;p17"/>
          <p:cNvSpPr>
            <a:spLocks noGrp="1"/>
          </p:cNvSpPr>
          <p:nvPr>
            <p:ph type="pic" idx="8"/>
          </p:nvPr>
        </p:nvSpPr>
        <p:spPr>
          <a:xfrm>
            <a:off x="7973298" y="2367093"/>
            <a:ext cx="3304928"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43" name="Google Shape;143;p17"/>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44" name="Google Shape;144;p1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pic>
        <p:nvPicPr>
          <p:cNvPr id="148" name="Google Shape;148;p1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9" name="Google Shape;149;p18"/>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18"/>
          <p:cNvSpPr txBox="1">
            <a:spLocks noGrp="1"/>
          </p:cNvSpPr>
          <p:nvPr>
            <p:ph type="body" idx="1"/>
          </p:nvPr>
        </p:nvSpPr>
        <p:spPr>
          <a:xfrm rot="5400000">
            <a:off x="4383948" y="-1103079"/>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1" name="Google Shape;151;p1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pic>
        <p:nvPicPr>
          <p:cNvPr id="155" name="Google Shape;155;p1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6" name="Google Shape;156;p19"/>
          <p:cNvSpPr txBox="1">
            <a:spLocks noGrp="1"/>
          </p:cNvSpPr>
          <p:nvPr>
            <p:ph type="title"/>
          </p:nvPr>
        </p:nvSpPr>
        <p:spPr>
          <a:xfrm rot="5400000">
            <a:off x="7410763" y="1923737"/>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9"/>
          <p:cNvSpPr txBox="1">
            <a:spLocks noGrp="1"/>
          </p:cNvSpPr>
          <p:nvPr>
            <p:ph type="body" idx="1"/>
          </p:nvPr>
        </p:nvSpPr>
        <p:spPr>
          <a:xfrm rot="5400000">
            <a:off x="2152338" y="-628961"/>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58" name="Google Shape;158;p1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6" name="Google Shape;26;p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pic>
        <p:nvPicPr>
          <p:cNvPr id="42" name="Google Shape;42;p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 name="Google Shape;43;p6"/>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45" name="Google Shape;45;p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pic>
        <p:nvPicPr>
          <p:cNvPr id="49" name="Google Shape;49;p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 name="Google Shape;50;p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2" name="Google Shape;52;p7"/>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pic>
        <p:nvPicPr>
          <p:cNvPr id="57" name="Google Shape;57;p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8"/>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60" name="Google Shape;60;p8"/>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1" name="Google Shape;61;p8"/>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62" name="Google Shape;62;p8"/>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3" name="Google Shape;63;p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pic>
        <p:nvPicPr>
          <p:cNvPr id="67" name="Google Shape;67;p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8" name="Google Shape;68;p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pic>
        <p:nvPicPr>
          <p:cNvPr id="73" name="Google Shape;73;p1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4" name="Google Shape;74;p10"/>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6" name="Google Shape;76;p10"/>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7" name="Google Shape;77;p1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pic>
        <p:nvPicPr>
          <p:cNvPr id="81" name="Google Shape;81;p1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2" name="Google Shape;82;p11"/>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a:spLocks noGrp="1"/>
          </p:cNvSpPr>
          <p:nvPr>
            <p:ph type="pic" idx="2"/>
          </p:nvPr>
        </p:nvSpPr>
        <p:spPr>
          <a:xfrm>
            <a:off x="7424803" y="609601"/>
            <a:ext cx="3255358" cy="5181600"/>
          </a:xfrm>
          <a:prstGeom prst="roundRect">
            <a:avLst>
              <a:gd name="adj" fmla="val 4943"/>
            </a:avLst>
          </a:prstGeom>
          <a:noFill/>
          <a:ln w="82550" cap="sq" cmpd="sng">
            <a:solidFill>
              <a:srgbClr val="EAEAEA"/>
            </a:solidFill>
            <a:prstDash val="solid"/>
            <a:miter lim="800000"/>
            <a:headEnd type="none" w="sm" len="sm"/>
            <a:tailEnd type="none" w="sm" len="sm"/>
          </a:ln>
        </p:spPr>
      </p:sp>
      <p:sp>
        <p:nvSpPr>
          <p:cNvPr id="84" name="Google Shape;84;p11"/>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5" name="Google Shape;85;p1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8"/>
        <p:cNvGrpSpPr/>
        <p:nvPr/>
      </p:nvGrpSpPr>
      <p:grpSpPr>
        <a:xfrm>
          <a:off x="0" y="0"/>
          <a:ext cx="0" cy="0"/>
          <a:chOff x="0" y="0"/>
          <a:chExt cx="0" cy="0"/>
        </a:xfrm>
      </p:grpSpPr>
      <p:pic>
        <p:nvPicPr>
          <p:cNvPr id="89" name="Google Shape;89;p1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0" name="Google Shape;90;p12"/>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a:spLocks noGrp="1"/>
          </p:cNvSpPr>
          <p:nvPr>
            <p:ph type="pic" idx="2"/>
          </p:nvPr>
        </p:nvSpPr>
        <p:spPr>
          <a:xfrm>
            <a:off x="1184744" y="698261"/>
            <a:ext cx="9822532" cy="3214136"/>
          </a:xfrm>
          <a:prstGeom prst="roundRect">
            <a:avLst>
              <a:gd name="adj" fmla="val 4944"/>
            </a:avLst>
          </a:prstGeom>
          <a:noFill/>
          <a:ln w="82550" cap="sq" cmpd="sng">
            <a:solidFill>
              <a:srgbClr val="EAEAEA"/>
            </a:solidFill>
            <a:prstDash val="solid"/>
            <a:miter lim="800000"/>
            <a:headEnd type="none" w="sm" len="sm"/>
            <a:tailEnd type="none" w="sm" len="sm"/>
          </a:ln>
        </p:spPr>
      </p:sp>
      <p:sp>
        <p:nvSpPr>
          <p:cNvPr id="92" name="Google Shape;92;p12"/>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3" name="Google Shape;93;p1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9"/>
        <p:cNvGrpSpPr/>
        <p:nvPr/>
      </p:nvGrpSpPr>
      <p:grpSpPr>
        <a:xfrm>
          <a:off x="0" y="0"/>
          <a:ext cx="0" cy="0"/>
          <a:chOff x="0" y="0"/>
          <a:chExt cx="0" cy="0"/>
        </a:xfrm>
      </p:grpSpPr>
      <p:pic>
        <p:nvPicPr>
          <p:cNvPr id="10" name="Google Shape;10;p1" descr="\\DROBO-FS\QuickDrops\JB\PPTX NG\Droplets\LightingOverlay.png"/>
          <p:cNvPicPr preferRelativeResize="0"/>
          <p:nvPr/>
        </p:nvPicPr>
        <p:blipFill rotWithShape="1">
          <a:blip r:embed="rId18">
            <a:alphaModFix/>
          </a:blip>
          <a:srcRect/>
          <a:stretch/>
        </p:blipFill>
        <p:spPr>
          <a:xfrm>
            <a:off x="0" y="-1"/>
            <a:ext cx="12192003" cy="6858001"/>
          </a:xfrm>
          <a:prstGeom prst="rect">
            <a:avLst/>
          </a:prstGeom>
          <a:noFill/>
          <a:ln>
            <a:noFill/>
          </a:ln>
        </p:spPr>
      </p:pic>
      <p:sp>
        <p:nvSpPr>
          <p:cNvPr id="11" name="Google Shape;11;p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5" name="Google Shape;15;p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info@clevepeac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164"/>
        <p:cNvGrpSpPr/>
        <p:nvPr/>
      </p:nvGrpSpPr>
      <p:grpSpPr>
        <a:xfrm>
          <a:off x="0" y="0"/>
          <a:ext cx="0" cy="0"/>
          <a:chOff x="0" y="0"/>
          <a:chExt cx="0" cy="0"/>
        </a:xfrm>
      </p:grpSpPr>
      <p:sp>
        <p:nvSpPr>
          <p:cNvPr id="165" name="Google Shape;165;p20"/>
          <p:cNvSpPr/>
          <p:nvPr/>
        </p:nvSpPr>
        <p:spPr>
          <a:xfrm>
            <a:off x="0" y="332509"/>
            <a:ext cx="12192000" cy="6858000"/>
          </a:xfrm>
          <a:prstGeom prst="rect">
            <a:avLst/>
          </a:prstGeom>
          <a:gradFill>
            <a:gsLst>
              <a:gs pos="0">
                <a:schemeClr val="lt1"/>
              </a:gs>
              <a:gs pos="100000">
                <a:srgbClr val="B7B7B7"/>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6" name="Google Shape;166;p20"/>
          <p:cNvSpPr txBox="1">
            <a:spLocks noGrp="1"/>
          </p:cNvSpPr>
          <p:nvPr>
            <p:ph type="ctrTitle"/>
          </p:nvPr>
        </p:nvSpPr>
        <p:spPr>
          <a:xfrm>
            <a:off x="913775" y="4130351"/>
            <a:ext cx="10151464" cy="109903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a:t>AGENCY OVERVIEW</a:t>
            </a:r>
            <a:endParaRPr/>
          </a:p>
        </p:txBody>
      </p:sp>
      <p:pic>
        <p:nvPicPr>
          <p:cNvPr id="167" name="Google Shape;167;p20"/>
          <p:cNvPicPr preferRelativeResize="0"/>
          <p:nvPr/>
        </p:nvPicPr>
        <p:blipFill rotWithShape="1">
          <a:blip r:embed="rId3">
            <a:alphaModFix/>
          </a:blip>
          <a:srcRect l="55295" t="89389" r="26986" b="23"/>
          <a:stretch/>
        </p:blipFill>
        <p:spPr>
          <a:xfrm>
            <a:off x="9595556" y="-1"/>
            <a:ext cx="2596444" cy="872709"/>
          </a:xfrm>
          <a:prstGeom prst="rect">
            <a:avLst/>
          </a:prstGeom>
          <a:noFill/>
          <a:ln>
            <a:noFill/>
          </a:ln>
        </p:spPr>
      </p:pic>
      <p:pic>
        <p:nvPicPr>
          <p:cNvPr id="168" name="Google Shape;168;p20"/>
          <p:cNvPicPr preferRelativeResize="0"/>
          <p:nvPr/>
        </p:nvPicPr>
        <p:blipFill rotWithShape="1">
          <a:blip r:embed="rId3">
            <a:alphaModFix/>
          </a:blip>
          <a:srcRect l="91927" t="72411" b="13750"/>
          <a:stretch/>
        </p:blipFill>
        <p:spPr>
          <a:xfrm>
            <a:off x="150925" y="5564567"/>
            <a:ext cx="1341545" cy="1293433"/>
          </a:xfrm>
          <a:custGeom>
            <a:avLst/>
            <a:gdLst/>
            <a:ahLst/>
            <a:cxnLst/>
            <a:rect l="l" t="t" r="r" b="b"/>
            <a:pathLst>
              <a:path w="1341545" h="1293433" extrusionOk="0">
                <a:moveTo>
                  <a:pt x="0" y="0"/>
                </a:moveTo>
                <a:lnTo>
                  <a:pt x="1341545" y="0"/>
                </a:lnTo>
                <a:lnTo>
                  <a:pt x="1341545" y="1293433"/>
                </a:lnTo>
                <a:lnTo>
                  <a:pt x="150847" y="1293433"/>
                </a:lnTo>
                <a:lnTo>
                  <a:pt x="66240" y="1183451"/>
                </a:lnTo>
                <a:lnTo>
                  <a:pt x="0" y="1061841"/>
                </a:lnTo>
                <a:close/>
              </a:path>
            </a:pathLst>
          </a:custGeom>
          <a:noFill/>
          <a:ln>
            <a:noFill/>
          </a:ln>
        </p:spPr>
      </p:pic>
      <p:sp>
        <p:nvSpPr>
          <p:cNvPr id="169" name="Google Shape;169;p20"/>
          <p:cNvSpPr txBox="1">
            <a:spLocks noGrp="1"/>
          </p:cNvSpPr>
          <p:nvPr>
            <p:ph type="subTitle" idx="1"/>
          </p:nvPr>
        </p:nvSpPr>
        <p:spPr>
          <a:xfrm>
            <a:off x="309488" y="5120640"/>
            <a:ext cx="11211951" cy="1099039"/>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20000"/>
              </a:lnSpc>
              <a:spcBef>
                <a:spcPts val="0"/>
              </a:spcBef>
              <a:spcAft>
                <a:spcPts val="0"/>
              </a:spcAft>
              <a:buSzPts val="2200"/>
              <a:buNone/>
            </a:pPr>
            <a:r>
              <a:rPr lang="en-US" dirty="0">
                <a:solidFill>
                  <a:schemeClr val="dk1"/>
                </a:solidFill>
              </a:rPr>
              <a:t>Myesha Watkins</a:t>
            </a:r>
          </a:p>
          <a:p>
            <a:pPr marL="0" lvl="0" indent="0" algn="ctr" rtl="0">
              <a:lnSpc>
                <a:spcPct val="120000"/>
              </a:lnSpc>
              <a:spcBef>
                <a:spcPts val="0"/>
              </a:spcBef>
              <a:spcAft>
                <a:spcPts val="0"/>
              </a:spcAft>
              <a:buSzPts val="2200"/>
              <a:buNone/>
            </a:pPr>
            <a:r>
              <a:rPr lang="en-US" dirty="0">
                <a:solidFill>
                  <a:schemeClr val="dk1"/>
                </a:solidFill>
              </a:rPr>
              <a:t>Executive Director </a:t>
            </a:r>
          </a:p>
          <a:p>
            <a:pPr marL="0" lvl="0" indent="0" algn="ctr" rtl="0">
              <a:lnSpc>
                <a:spcPct val="120000"/>
              </a:lnSpc>
              <a:spcBef>
                <a:spcPts val="0"/>
              </a:spcBef>
              <a:spcAft>
                <a:spcPts val="0"/>
              </a:spcAft>
              <a:buSzPts val="2200"/>
              <a:buNone/>
            </a:pPr>
            <a:r>
              <a:rPr lang="en-US">
                <a:solidFill>
                  <a:schemeClr val="dk1"/>
                </a:solidFill>
              </a:rPr>
              <a:t>7/22/2022</a:t>
            </a:r>
            <a:endParaRPr lang="en-US" dirty="0">
              <a:solidFill>
                <a:schemeClr val="dk1"/>
              </a:solidFill>
            </a:endParaRPr>
          </a:p>
        </p:txBody>
      </p:sp>
      <p:pic>
        <p:nvPicPr>
          <p:cNvPr id="170" name="Google Shape;170;p20" descr="A picture containing text, clipart&#10;&#10;Description automatically generated"/>
          <p:cNvPicPr preferRelativeResize="0"/>
          <p:nvPr/>
        </p:nvPicPr>
        <p:blipFill rotWithShape="1">
          <a:blip r:embed="rId4">
            <a:alphaModFix/>
          </a:blip>
          <a:srcRect/>
          <a:stretch/>
        </p:blipFill>
        <p:spPr>
          <a:xfrm>
            <a:off x="913774" y="817673"/>
            <a:ext cx="10364452" cy="2720669"/>
          </a:xfrm>
          <a:prstGeom prst="rect">
            <a:avLst/>
          </a:prstGeom>
          <a:noFill/>
          <a:ln>
            <a:noFill/>
          </a:ln>
        </p:spPr>
      </p:pic>
      <p:pic>
        <p:nvPicPr>
          <p:cNvPr id="171" name="Google Shape;171;p20"/>
          <p:cNvPicPr preferRelativeResize="0"/>
          <p:nvPr/>
        </p:nvPicPr>
        <p:blipFill rotWithShape="1">
          <a:blip r:embed="rId5">
            <a:alphaModFix/>
          </a:blip>
          <a:srcRect l="73623" t="43914" b="18252"/>
          <a:stretch/>
        </p:blipFill>
        <p:spPr>
          <a:xfrm>
            <a:off x="7586661" y="3142319"/>
            <a:ext cx="4605339" cy="37156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1"/>
          <p:cNvGrpSpPr/>
          <p:nvPr/>
        </p:nvGrpSpPr>
        <p:grpSpPr>
          <a:xfrm>
            <a:off x="-46888" y="0"/>
            <a:ext cx="12173429" cy="6858996"/>
            <a:chOff x="-23159" y="-357"/>
            <a:chExt cx="10097403" cy="7773114"/>
          </a:xfrm>
        </p:grpSpPr>
        <p:pic>
          <p:nvPicPr>
            <p:cNvPr id="178" name="Google Shape;178;p21"/>
            <p:cNvPicPr preferRelativeResize="0"/>
            <p:nvPr/>
          </p:nvPicPr>
          <p:blipFill rotWithShape="1">
            <a:blip r:embed="rId3">
              <a:alphaModFix/>
            </a:blip>
            <a:srcRect/>
            <a:stretch/>
          </p:blipFill>
          <p:spPr>
            <a:xfrm>
              <a:off x="3351219" y="0"/>
              <a:ext cx="6707180" cy="4686299"/>
            </a:xfrm>
            <a:prstGeom prst="rect">
              <a:avLst/>
            </a:prstGeom>
            <a:noFill/>
            <a:ln>
              <a:noFill/>
            </a:ln>
          </p:spPr>
        </p:pic>
        <p:sp>
          <p:nvSpPr>
            <p:cNvPr id="179" name="Google Shape;179;p21"/>
            <p:cNvSpPr/>
            <p:nvPr/>
          </p:nvSpPr>
          <p:spPr>
            <a:xfrm>
              <a:off x="1983710" y="-357"/>
              <a:ext cx="8090534" cy="7772400"/>
            </a:xfrm>
            <a:custGeom>
              <a:avLst/>
              <a:gdLst/>
              <a:ahLst/>
              <a:cxnLst/>
              <a:rect l="l" t="t" r="r" b="b"/>
              <a:pathLst>
                <a:path w="8090534" h="7772400" extrusionOk="0">
                  <a:moveTo>
                    <a:pt x="8090424" y="7772399"/>
                  </a:moveTo>
                  <a:lnTo>
                    <a:pt x="111096" y="7772399"/>
                  </a:lnTo>
                  <a:lnTo>
                    <a:pt x="0" y="7661303"/>
                  </a:lnTo>
                  <a:lnTo>
                    <a:pt x="7661303" y="0"/>
                  </a:lnTo>
                  <a:lnTo>
                    <a:pt x="8090424" y="0"/>
                  </a:lnTo>
                  <a:lnTo>
                    <a:pt x="8090424" y="777239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sp>
          <p:nvSpPr>
            <p:cNvPr id="180" name="Google Shape;180;p21"/>
            <p:cNvSpPr/>
            <p:nvPr/>
          </p:nvSpPr>
          <p:spPr>
            <a:xfrm>
              <a:off x="100887" y="2756040"/>
              <a:ext cx="8438031" cy="5016717"/>
            </a:xfrm>
            <a:custGeom>
              <a:avLst/>
              <a:gdLst/>
              <a:ahLst/>
              <a:cxnLst/>
              <a:rect l="l" t="t" r="r" b="b"/>
              <a:pathLst>
                <a:path w="9180195" h="6149340" extrusionOk="0">
                  <a:moveTo>
                    <a:pt x="3030836" y="0"/>
                  </a:moveTo>
                  <a:lnTo>
                    <a:pt x="9179818" y="6148981"/>
                  </a:lnTo>
                  <a:lnTo>
                    <a:pt x="3118145" y="6148981"/>
                  </a:lnTo>
                  <a:lnTo>
                    <a:pt x="0" y="3030836"/>
                  </a:lnTo>
                  <a:lnTo>
                    <a:pt x="3030836" y="0"/>
                  </a:lnTo>
                  <a:close/>
                </a:path>
              </a:pathLst>
            </a:custGeom>
            <a:solidFill>
              <a:srgbClr val="0187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sp>
          <p:nvSpPr>
            <p:cNvPr id="181" name="Google Shape;181;p21"/>
            <p:cNvSpPr/>
            <p:nvPr/>
          </p:nvSpPr>
          <p:spPr>
            <a:xfrm>
              <a:off x="2140440" y="0"/>
              <a:ext cx="3331210" cy="2193290"/>
            </a:xfrm>
            <a:custGeom>
              <a:avLst/>
              <a:gdLst/>
              <a:ahLst/>
              <a:cxnLst/>
              <a:rect l="l" t="t" r="r" b="b"/>
              <a:pathLst>
                <a:path w="3331210" h="2193290" extrusionOk="0">
                  <a:moveTo>
                    <a:pt x="3330923" y="0"/>
                  </a:moveTo>
                  <a:lnTo>
                    <a:pt x="1138247" y="2192676"/>
                  </a:lnTo>
                  <a:lnTo>
                    <a:pt x="0" y="1054428"/>
                  </a:lnTo>
                  <a:lnTo>
                    <a:pt x="1054428" y="0"/>
                  </a:lnTo>
                  <a:lnTo>
                    <a:pt x="3330923"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sp>
          <p:nvSpPr>
            <p:cNvPr id="182" name="Google Shape;182;p21"/>
            <p:cNvSpPr/>
            <p:nvPr/>
          </p:nvSpPr>
          <p:spPr>
            <a:xfrm>
              <a:off x="-23159" y="0"/>
              <a:ext cx="3352800" cy="7772400"/>
            </a:xfrm>
            <a:custGeom>
              <a:avLst/>
              <a:gdLst/>
              <a:ahLst/>
              <a:cxnLst/>
              <a:rect l="l" t="t" r="r" b="b"/>
              <a:pathLst>
                <a:path w="3352800" h="7772400" extrusionOk="0">
                  <a:moveTo>
                    <a:pt x="0" y="7772399"/>
                  </a:moveTo>
                  <a:lnTo>
                    <a:pt x="0" y="0"/>
                  </a:lnTo>
                  <a:lnTo>
                    <a:pt x="3352799" y="0"/>
                  </a:lnTo>
                  <a:lnTo>
                    <a:pt x="3352799" y="7772399"/>
                  </a:lnTo>
                  <a:lnTo>
                    <a:pt x="0" y="777239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sp>
          <p:nvSpPr>
            <p:cNvPr id="183" name="Google Shape;183;p21"/>
            <p:cNvSpPr/>
            <p:nvPr/>
          </p:nvSpPr>
          <p:spPr>
            <a:xfrm>
              <a:off x="-6" y="5297354"/>
              <a:ext cx="2414699" cy="2473434"/>
            </a:xfrm>
            <a:custGeom>
              <a:avLst/>
              <a:gdLst/>
              <a:ahLst/>
              <a:cxnLst/>
              <a:rect l="l" t="t" r="r" b="b"/>
              <a:pathLst>
                <a:path w="2610485" h="2610484" extrusionOk="0">
                  <a:moveTo>
                    <a:pt x="0" y="0"/>
                  </a:moveTo>
                  <a:lnTo>
                    <a:pt x="2610342" y="2610342"/>
                  </a:lnTo>
                  <a:lnTo>
                    <a:pt x="0" y="2610342"/>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pic>
          <p:nvPicPr>
            <p:cNvPr id="184" name="Google Shape;184;p21"/>
            <p:cNvPicPr preferRelativeResize="0"/>
            <p:nvPr/>
          </p:nvPicPr>
          <p:blipFill rotWithShape="1">
            <a:blip r:embed="rId4">
              <a:alphaModFix/>
            </a:blip>
            <a:srcRect/>
            <a:stretch/>
          </p:blipFill>
          <p:spPr>
            <a:xfrm>
              <a:off x="6318069" y="3365013"/>
              <a:ext cx="3685651" cy="1282550"/>
            </a:xfrm>
            <a:prstGeom prst="rect">
              <a:avLst/>
            </a:prstGeom>
            <a:noFill/>
            <a:ln>
              <a:noFill/>
            </a:ln>
          </p:spPr>
        </p:pic>
        <p:sp>
          <p:nvSpPr>
            <p:cNvPr id="185" name="Google Shape;185;p21"/>
            <p:cNvSpPr/>
            <p:nvPr/>
          </p:nvSpPr>
          <p:spPr>
            <a:xfrm>
              <a:off x="5005540" y="6868851"/>
              <a:ext cx="276225" cy="276225"/>
            </a:xfrm>
            <a:custGeom>
              <a:avLst/>
              <a:gdLst/>
              <a:ahLst/>
              <a:cxnLst/>
              <a:rect l="l" t="t" r="r" b="b"/>
              <a:pathLst>
                <a:path w="276225" h="276225" extrusionOk="0">
                  <a:moveTo>
                    <a:pt x="138047" y="276095"/>
                  </a:moveTo>
                  <a:lnTo>
                    <a:pt x="94414" y="269057"/>
                  </a:lnTo>
                  <a:lnTo>
                    <a:pt x="56519" y="249459"/>
                  </a:lnTo>
                  <a:lnTo>
                    <a:pt x="26635" y="219575"/>
                  </a:lnTo>
                  <a:lnTo>
                    <a:pt x="7037" y="181680"/>
                  </a:lnTo>
                  <a:lnTo>
                    <a:pt x="0" y="138047"/>
                  </a:lnTo>
                  <a:lnTo>
                    <a:pt x="7037" y="94414"/>
                  </a:lnTo>
                  <a:lnTo>
                    <a:pt x="26635" y="56519"/>
                  </a:lnTo>
                  <a:lnTo>
                    <a:pt x="56519" y="26635"/>
                  </a:lnTo>
                  <a:lnTo>
                    <a:pt x="94414" y="7037"/>
                  </a:lnTo>
                  <a:lnTo>
                    <a:pt x="138047" y="0"/>
                  </a:lnTo>
                  <a:lnTo>
                    <a:pt x="181680" y="7037"/>
                  </a:lnTo>
                  <a:lnTo>
                    <a:pt x="219575" y="26635"/>
                  </a:lnTo>
                  <a:lnTo>
                    <a:pt x="249459" y="56519"/>
                  </a:lnTo>
                  <a:lnTo>
                    <a:pt x="269057" y="94414"/>
                  </a:lnTo>
                  <a:lnTo>
                    <a:pt x="276095" y="138047"/>
                  </a:lnTo>
                  <a:lnTo>
                    <a:pt x="269057" y="181680"/>
                  </a:lnTo>
                  <a:lnTo>
                    <a:pt x="249459" y="219575"/>
                  </a:lnTo>
                  <a:lnTo>
                    <a:pt x="219575" y="249459"/>
                  </a:lnTo>
                  <a:lnTo>
                    <a:pt x="181680" y="269057"/>
                  </a:lnTo>
                  <a:lnTo>
                    <a:pt x="138047" y="27609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pic>
          <p:nvPicPr>
            <p:cNvPr id="186" name="Google Shape;186;p21"/>
            <p:cNvPicPr preferRelativeResize="0"/>
            <p:nvPr/>
          </p:nvPicPr>
          <p:blipFill rotWithShape="1">
            <a:blip r:embed="rId5">
              <a:alphaModFix/>
            </a:blip>
            <a:srcRect/>
            <a:stretch/>
          </p:blipFill>
          <p:spPr>
            <a:xfrm>
              <a:off x="5067312" y="6952587"/>
              <a:ext cx="160829" cy="130706"/>
            </a:xfrm>
            <a:prstGeom prst="rect">
              <a:avLst/>
            </a:prstGeom>
            <a:noFill/>
            <a:ln>
              <a:noFill/>
            </a:ln>
          </p:spPr>
        </p:pic>
        <p:pic>
          <p:nvPicPr>
            <p:cNvPr id="187" name="Google Shape;187;p21"/>
            <p:cNvPicPr preferRelativeResize="0"/>
            <p:nvPr/>
          </p:nvPicPr>
          <p:blipFill rotWithShape="1">
            <a:blip r:embed="rId6">
              <a:alphaModFix/>
            </a:blip>
            <a:srcRect/>
            <a:stretch/>
          </p:blipFill>
          <p:spPr>
            <a:xfrm>
              <a:off x="5450931" y="6961678"/>
              <a:ext cx="73959" cy="73956"/>
            </a:xfrm>
            <a:prstGeom prst="rect">
              <a:avLst/>
            </a:prstGeom>
            <a:noFill/>
            <a:ln>
              <a:noFill/>
            </a:ln>
          </p:spPr>
        </p:pic>
        <p:sp>
          <p:nvSpPr>
            <p:cNvPr id="188" name="Google Shape;188;p21"/>
            <p:cNvSpPr/>
            <p:nvPr/>
          </p:nvSpPr>
          <p:spPr>
            <a:xfrm>
              <a:off x="5341619" y="6868721"/>
              <a:ext cx="276225" cy="276225"/>
            </a:xfrm>
            <a:custGeom>
              <a:avLst/>
              <a:gdLst/>
              <a:ahLst/>
              <a:cxnLst/>
              <a:rect l="l" t="t" r="r" b="b"/>
              <a:pathLst>
                <a:path w="276225" h="276225" extrusionOk="0">
                  <a:moveTo>
                    <a:pt x="138112" y="276224"/>
                  </a:moveTo>
                  <a:lnTo>
                    <a:pt x="94508" y="269171"/>
                  </a:lnTo>
                  <a:lnTo>
                    <a:pt x="56601" y="249539"/>
                  </a:lnTo>
                  <a:lnTo>
                    <a:pt x="26685" y="219623"/>
                  </a:lnTo>
                  <a:lnTo>
                    <a:pt x="7053" y="181716"/>
                  </a:lnTo>
                  <a:lnTo>
                    <a:pt x="0" y="138112"/>
                  </a:lnTo>
                  <a:lnTo>
                    <a:pt x="7053" y="94508"/>
                  </a:lnTo>
                  <a:lnTo>
                    <a:pt x="26685" y="56601"/>
                  </a:lnTo>
                  <a:lnTo>
                    <a:pt x="56601" y="26685"/>
                  </a:lnTo>
                  <a:lnTo>
                    <a:pt x="94508" y="7053"/>
                  </a:lnTo>
                  <a:lnTo>
                    <a:pt x="138112" y="0"/>
                  </a:lnTo>
                  <a:lnTo>
                    <a:pt x="181716" y="7053"/>
                  </a:lnTo>
                  <a:lnTo>
                    <a:pt x="219623" y="26685"/>
                  </a:lnTo>
                  <a:lnTo>
                    <a:pt x="249539" y="56601"/>
                  </a:lnTo>
                  <a:lnTo>
                    <a:pt x="250880" y="59191"/>
                  </a:lnTo>
                  <a:lnTo>
                    <a:pt x="113253" y="59191"/>
                  </a:lnTo>
                  <a:lnTo>
                    <a:pt x="92230" y="63446"/>
                  </a:lnTo>
                  <a:lnTo>
                    <a:pt x="75043" y="75044"/>
                  </a:lnTo>
                  <a:lnTo>
                    <a:pt x="63445" y="92230"/>
                  </a:lnTo>
                  <a:lnTo>
                    <a:pt x="59190" y="113254"/>
                  </a:lnTo>
                  <a:lnTo>
                    <a:pt x="59190" y="162970"/>
                  </a:lnTo>
                  <a:lnTo>
                    <a:pt x="63446" y="183993"/>
                  </a:lnTo>
                  <a:lnTo>
                    <a:pt x="75044" y="201180"/>
                  </a:lnTo>
                  <a:lnTo>
                    <a:pt x="92231" y="212778"/>
                  </a:lnTo>
                  <a:lnTo>
                    <a:pt x="113253" y="217033"/>
                  </a:lnTo>
                  <a:lnTo>
                    <a:pt x="250880" y="217033"/>
                  </a:lnTo>
                  <a:lnTo>
                    <a:pt x="249539" y="219623"/>
                  </a:lnTo>
                  <a:lnTo>
                    <a:pt x="219623" y="249539"/>
                  </a:lnTo>
                  <a:lnTo>
                    <a:pt x="181716" y="269171"/>
                  </a:lnTo>
                  <a:lnTo>
                    <a:pt x="138112" y="276224"/>
                  </a:lnTo>
                  <a:close/>
                </a:path>
                <a:path w="276225" h="276225" extrusionOk="0">
                  <a:moveTo>
                    <a:pt x="250880" y="217033"/>
                  </a:moveTo>
                  <a:lnTo>
                    <a:pt x="162970" y="217033"/>
                  </a:lnTo>
                  <a:lnTo>
                    <a:pt x="183993" y="212778"/>
                  </a:lnTo>
                  <a:lnTo>
                    <a:pt x="201180" y="201180"/>
                  </a:lnTo>
                  <a:lnTo>
                    <a:pt x="212778" y="183993"/>
                  </a:lnTo>
                  <a:lnTo>
                    <a:pt x="217033" y="162970"/>
                  </a:lnTo>
                  <a:lnTo>
                    <a:pt x="217033" y="113254"/>
                  </a:lnTo>
                  <a:lnTo>
                    <a:pt x="212778" y="92230"/>
                  </a:lnTo>
                  <a:lnTo>
                    <a:pt x="201180" y="75044"/>
                  </a:lnTo>
                  <a:lnTo>
                    <a:pt x="183993" y="63446"/>
                  </a:lnTo>
                  <a:lnTo>
                    <a:pt x="162970" y="59191"/>
                  </a:lnTo>
                  <a:lnTo>
                    <a:pt x="250880" y="59191"/>
                  </a:lnTo>
                  <a:lnTo>
                    <a:pt x="269171" y="94508"/>
                  </a:lnTo>
                  <a:lnTo>
                    <a:pt x="276224" y="138112"/>
                  </a:lnTo>
                  <a:lnTo>
                    <a:pt x="269171" y="181716"/>
                  </a:lnTo>
                  <a:lnTo>
                    <a:pt x="250880" y="21703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pic>
          <p:nvPicPr>
            <p:cNvPr id="189" name="Google Shape;189;p21"/>
            <p:cNvPicPr preferRelativeResize="0"/>
            <p:nvPr/>
          </p:nvPicPr>
          <p:blipFill rotWithShape="1">
            <a:blip r:embed="rId7">
              <a:alphaModFix/>
            </a:blip>
            <a:srcRect/>
            <a:stretch/>
          </p:blipFill>
          <p:spPr>
            <a:xfrm>
              <a:off x="5412116" y="6939218"/>
              <a:ext cx="135231" cy="135230"/>
            </a:xfrm>
            <a:prstGeom prst="rect">
              <a:avLst/>
            </a:prstGeom>
            <a:noFill/>
            <a:ln>
              <a:noFill/>
            </a:ln>
          </p:spPr>
        </p:pic>
        <p:sp>
          <p:nvSpPr>
            <p:cNvPr id="190" name="Google Shape;190;p21"/>
            <p:cNvSpPr/>
            <p:nvPr/>
          </p:nvSpPr>
          <p:spPr>
            <a:xfrm>
              <a:off x="4655760" y="6865362"/>
              <a:ext cx="280670" cy="285115"/>
            </a:xfrm>
            <a:custGeom>
              <a:avLst/>
              <a:gdLst/>
              <a:ahLst/>
              <a:cxnLst/>
              <a:rect l="l" t="t" r="r" b="b"/>
              <a:pathLst>
                <a:path w="280670" h="285115" extrusionOk="0">
                  <a:moveTo>
                    <a:pt x="140071" y="285037"/>
                  </a:moveTo>
                  <a:lnTo>
                    <a:pt x="99410" y="278902"/>
                  </a:lnTo>
                  <a:lnTo>
                    <a:pt x="62251" y="261018"/>
                  </a:lnTo>
                  <a:lnTo>
                    <a:pt x="31793" y="232932"/>
                  </a:lnTo>
                  <a:lnTo>
                    <a:pt x="10662" y="197058"/>
                  </a:lnTo>
                  <a:lnTo>
                    <a:pt x="672" y="156488"/>
                  </a:lnTo>
                  <a:lnTo>
                    <a:pt x="0" y="142518"/>
                  </a:lnTo>
                  <a:lnTo>
                    <a:pt x="168" y="135517"/>
                  </a:lnTo>
                  <a:lnTo>
                    <a:pt x="8184" y="94513"/>
                  </a:lnTo>
                  <a:lnTo>
                    <a:pt x="27569" y="57613"/>
                  </a:lnTo>
                  <a:lnTo>
                    <a:pt x="56623" y="28050"/>
                  </a:lnTo>
                  <a:lnTo>
                    <a:pt x="92890" y="8327"/>
                  </a:lnTo>
                  <a:lnTo>
                    <a:pt x="133189" y="171"/>
                  </a:lnTo>
                  <a:lnTo>
                    <a:pt x="140071" y="0"/>
                  </a:lnTo>
                  <a:lnTo>
                    <a:pt x="146952" y="171"/>
                  </a:lnTo>
                  <a:lnTo>
                    <a:pt x="187252" y="8327"/>
                  </a:lnTo>
                  <a:lnTo>
                    <a:pt x="223518" y="28050"/>
                  </a:lnTo>
                  <a:lnTo>
                    <a:pt x="252573" y="57613"/>
                  </a:lnTo>
                  <a:lnTo>
                    <a:pt x="271957" y="94513"/>
                  </a:lnTo>
                  <a:lnTo>
                    <a:pt x="279974" y="135517"/>
                  </a:lnTo>
                  <a:lnTo>
                    <a:pt x="280142" y="142518"/>
                  </a:lnTo>
                  <a:lnTo>
                    <a:pt x="279974" y="149520"/>
                  </a:lnTo>
                  <a:lnTo>
                    <a:pt x="271957" y="190524"/>
                  </a:lnTo>
                  <a:lnTo>
                    <a:pt x="252573" y="227424"/>
                  </a:lnTo>
                  <a:lnTo>
                    <a:pt x="223518" y="256986"/>
                  </a:lnTo>
                  <a:lnTo>
                    <a:pt x="187252" y="276710"/>
                  </a:lnTo>
                  <a:lnTo>
                    <a:pt x="146952" y="284866"/>
                  </a:lnTo>
                  <a:lnTo>
                    <a:pt x="140071" y="285037"/>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pic>
          <p:nvPicPr>
            <p:cNvPr id="191" name="Google Shape;191;p21"/>
            <p:cNvPicPr preferRelativeResize="0"/>
            <p:nvPr/>
          </p:nvPicPr>
          <p:blipFill rotWithShape="1">
            <a:blip r:embed="rId8">
              <a:alphaModFix/>
            </a:blip>
            <a:srcRect/>
            <a:stretch/>
          </p:blipFill>
          <p:spPr>
            <a:xfrm>
              <a:off x="4725795" y="6929496"/>
              <a:ext cx="147074" cy="149644"/>
            </a:xfrm>
            <a:prstGeom prst="rect">
              <a:avLst/>
            </a:prstGeom>
            <a:noFill/>
            <a:ln>
              <a:noFill/>
            </a:ln>
          </p:spPr>
        </p:pic>
        <p:sp>
          <p:nvSpPr>
            <p:cNvPr id="192" name="Google Shape;192;p21"/>
            <p:cNvSpPr/>
            <p:nvPr/>
          </p:nvSpPr>
          <p:spPr>
            <a:xfrm>
              <a:off x="4305664" y="6868721"/>
              <a:ext cx="280670" cy="275590"/>
            </a:xfrm>
            <a:custGeom>
              <a:avLst/>
              <a:gdLst/>
              <a:ahLst/>
              <a:cxnLst/>
              <a:rect l="l" t="t" r="r" b="b"/>
              <a:pathLst>
                <a:path w="280670" h="275590" extrusionOk="0">
                  <a:moveTo>
                    <a:pt x="140263" y="275536"/>
                  </a:moveTo>
                  <a:lnTo>
                    <a:pt x="99546" y="269605"/>
                  </a:lnTo>
                  <a:lnTo>
                    <a:pt x="62337" y="252318"/>
                  </a:lnTo>
                  <a:lnTo>
                    <a:pt x="31837" y="225168"/>
                  </a:lnTo>
                  <a:lnTo>
                    <a:pt x="10676" y="190489"/>
                  </a:lnTo>
                  <a:lnTo>
                    <a:pt x="673" y="151271"/>
                  </a:lnTo>
                  <a:lnTo>
                    <a:pt x="0" y="137768"/>
                  </a:lnTo>
                  <a:lnTo>
                    <a:pt x="168" y="130999"/>
                  </a:lnTo>
                  <a:lnTo>
                    <a:pt x="8195" y="91362"/>
                  </a:lnTo>
                  <a:lnTo>
                    <a:pt x="27607" y="55692"/>
                  </a:lnTo>
                  <a:lnTo>
                    <a:pt x="56701" y="27115"/>
                  </a:lnTo>
                  <a:lnTo>
                    <a:pt x="93017" y="8049"/>
                  </a:lnTo>
                  <a:lnTo>
                    <a:pt x="133372" y="165"/>
                  </a:lnTo>
                  <a:lnTo>
                    <a:pt x="140263" y="0"/>
                  </a:lnTo>
                  <a:lnTo>
                    <a:pt x="147154" y="165"/>
                  </a:lnTo>
                  <a:lnTo>
                    <a:pt x="187509" y="8049"/>
                  </a:lnTo>
                  <a:lnTo>
                    <a:pt x="223825" y="27115"/>
                  </a:lnTo>
                  <a:lnTo>
                    <a:pt x="252920" y="55692"/>
                  </a:lnTo>
                  <a:lnTo>
                    <a:pt x="272331" y="91362"/>
                  </a:lnTo>
                  <a:lnTo>
                    <a:pt x="280358" y="130999"/>
                  </a:lnTo>
                  <a:lnTo>
                    <a:pt x="280527" y="137768"/>
                  </a:lnTo>
                  <a:lnTo>
                    <a:pt x="280358" y="144536"/>
                  </a:lnTo>
                  <a:lnTo>
                    <a:pt x="272331" y="184173"/>
                  </a:lnTo>
                  <a:lnTo>
                    <a:pt x="252920" y="219843"/>
                  </a:lnTo>
                  <a:lnTo>
                    <a:pt x="223825" y="248420"/>
                  </a:lnTo>
                  <a:lnTo>
                    <a:pt x="187509" y="267486"/>
                  </a:lnTo>
                  <a:lnTo>
                    <a:pt x="147154" y="275370"/>
                  </a:lnTo>
                  <a:lnTo>
                    <a:pt x="140263" y="27553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pic>
          <p:nvPicPr>
            <p:cNvPr id="193" name="Google Shape;193;p21"/>
            <p:cNvPicPr preferRelativeResize="0"/>
            <p:nvPr/>
          </p:nvPicPr>
          <p:blipFill rotWithShape="1">
            <a:blip r:embed="rId9">
              <a:alphaModFix/>
            </a:blip>
            <a:srcRect/>
            <a:stretch/>
          </p:blipFill>
          <p:spPr>
            <a:xfrm>
              <a:off x="4403849" y="6923829"/>
              <a:ext cx="84158" cy="165321"/>
            </a:xfrm>
            <a:prstGeom prst="rect">
              <a:avLst/>
            </a:prstGeom>
            <a:noFill/>
            <a:ln>
              <a:noFill/>
            </a:ln>
          </p:spPr>
        </p:pic>
      </p:grpSp>
      <p:sp>
        <p:nvSpPr>
          <p:cNvPr id="194" name="Google Shape;194;p21"/>
          <p:cNvSpPr txBox="1">
            <a:spLocks noGrp="1"/>
          </p:cNvSpPr>
          <p:nvPr>
            <p:ph type="title"/>
          </p:nvPr>
        </p:nvSpPr>
        <p:spPr>
          <a:xfrm>
            <a:off x="187613" y="350754"/>
            <a:ext cx="3810872" cy="568708"/>
          </a:xfrm>
          <a:prstGeom prst="rect">
            <a:avLst/>
          </a:prstGeom>
          <a:noFill/>
          <a:ln>
            <a:noFill/>
          </a:ln>
        </p:spPr>
        <p:txBody>
          <a:bodyPr spcFirstLastPara="1" wrap="square" lIns="0" tIns="14550" rIns="0" bIns="0" anchor="ctr" anchorCtr="0">
            <a:spAutoFit/>
          </a:bodyPr>
          <a:lstStyle/>
          <a:p>
            <a:pPr marL="11206" lvl="0" indent="0" algn="ctr" rtl="0">
              <a:lnSpc>
                <a:spcPct val="100000"/>
              </a:lnSpc>
              <a:spcBef>
                <a:spcPts val="0"/>
              </a:spcBef>
              <a:spcAft>
                <a:spcPts val="0"/>
              </a:spcAft>
              <a:buClr>
                <a:srgbClr val="0187D0"/>
              </a:buClr>
              <a:buSzPts val="3600"/>
              <a:buFont typeface="Arial"/>
              <a:buNone/>
            </a:pPr>
            <a:r>
              <a:rPr lang="en-US" b="1">
                <a:solidFill>
                  <a:srgbClr val="0187D0"/>
                </a:solidFill>
                <a:latin typeface="Arial"/>
                <a:ea typeface="Arial"/>
                <a:cs typeface="Arial"/>
                <a:sym typeface="Arial"/>
              </a:rPr>
              <a:t>WHO WE ARE</a:t>
            </a:r>
            <a:endParaRPr>
              <a:latin typeface="Arial"/>
              <a:ea typeface="Arial"/>
              <a:cs typeface="Arial"/>
              <a:sym typeface="Arial"/>
            </a:endParaRPr>
          </a:p>
        </p:txBody>
      </p:sp>
      <p:sp>
        <p:nvSpPr>
          <p:cNvPr id="195" name="Google Shape;195;p21"/>
          <p:cNvSpPr txBox="1"/>
          <p:nvPr/>
        </p:nvSpPr>
        <p:spPr>
          <a:xfrm>
            <a:off x="126700" y="1173925"/>
            <a:ext cx="3810900" cy="4501800"/>
          </a:xfrm>
          <a:prstGeom prst="rect">
            <a:avLst/>
          </a:prstGeom>
          <a:noFill/>
          <a:ln>
            <a:noFill/>
          </a:ln>
        </p:spPr>
        <p:txBody>
          <a:bodyPr spcFirstLastPara="1" wrap="square" lIns="0" tIns="11200" rIns="0" bIns="0" anchor="t" anchorCtr="0">
            <a:spAutoFit/>
          </a:bodyPr>
          <a:lstStyle/>
          <a:p>
            <a:pPr marL="11206" marR="573211" lvl="0" indent="0" algn="ctr" rtl="0">
              <a:lnSpc>
                <a:spcPct val="100000"/>
              </a:lnSpc>
              <a:spcBef>
                <a:spcPts val="0"/>
              </a:spcBef>
              <a:spcAft>
                <a:spcPts val="0"/>
              </a:spcAft>
              <a:buNone/>
            </a:pPr>
            <a:r>
              <a:rPr lang="en-US" sz="2400">
                <a:solidFill>
                  <a:schemeClr val="dk1"/>
                </a:solidFill>
                <a:latin typeface="Arial"/>
                <a:ea typeface="Arial"/>
                <a:cs typeface="Arial"/>
                <a:sym typeface="Arial"/>
              </a:rPr>
              <a:t>Cleveland Peacemakers</a:t>
            </a:r>
            <a:r>
              <a:rPr lang="en-US" sz="2400">
                <a:solidFill>
                  <a:schemeClr val="dk1"/>
                </a:solidFill>
              </a:rPr>
              <a:t> </a:t>
            </a:r>
            <a:r>
              <a:rPr lang="en-US" sz="2400">
                <a:solidFill>
                  <a:schemeClr val="dk1"/>
                </a:solidFill>
                <a:latin typeface="Arial"/>
                <a:ea typeface="Arial"/>
                <a:cs typeface="Arial"/>
                <a:sym typeface="Arial"/>
              </a:rPr>
              <a:t>Alliance</a:t>
            </a:r>
            <a:r>
              <a:rPr lang="en-US" sz="2400">
                <a:solidFill>
                  <a:schemeClr val="dk1"/>
                </a:solidFill>
              </a:rPr>
              <a:t> </a:t>
            </a:r>
            <a:r>
              <a:rPr lang="en-US" sz="2400">
                <a:solidFill>
                  <a:schemeClr val="dk1"/>
                </a:solidFill>
                <a:latin typeface="Arial"/>
                <a:ea typeface="Arial"/>
                <a:cs typeface="Arial"/>
                <a:sym typeface="Arial"/>
              </a:rPr>
              <a:t>(CPA) seeks to empower communities to live in peace before resting in peace.</a:t>
            </a:r>
            <a:endParaRPr sz="2400">
              <a:solidFill>
                <a:schemeClr val="dk1"/>
              </a:solidFill>
              <a:latin typeface="Arial"/>
              <a:ea typeface="Arial"/>
              <a:cs typeface="Arial"/>
              <a:sym typeface="Arial"/>
            </a:endParaRPr>
          </a:p>
          <a:p>
            <a:pPr marL="11206" marR="0" lvl="0" indent="0" algn="ctr" rtl="0">
              <a:lnSpc>
                <a:spcPct val="100000"/>
              </a:lnSpc>
              <a:spcBef>
                <a:spcPts val="224"/>
              </a:spcBef>
              <a:spcAft>
                <a:spcPts val="0"/>
              </a:spcAft>
              <a:buNone/>
            </a:pPr>
            <a:endParaRPr sz="2400">
              <a:solidFill>
                <a:schemeClr val="dk1"/>
              </a:solidFill>
            </a:endParaRPr>
          </a:p>
          <a:p>
            <a:pPr marL="11206" marR="0" lvl="0" indent="0" algn="ctr" rtl="0">
              <a:lnSpc>
                <a:spcPct val="100000"/>
              </a:lnSpc>
              <a:spcBef>
                <a:spcPts val="224"/>
              </a:spcBef>
              <a:spcAft>
                <a:spcPts val="0"/>
              </a:spcAft>
              <a:buNone/>
            </a:pPr>
            <a:r>
              <a:rPr lang="en-US" sz="2400">
                <a:solidFill>
                  <a:schemeClr val="dk1"/>
                </a:solidFill>
                <a:latin typeface="Arial"/>
                <a:ea typeface="Arial"/>
                <a:cs typeface="Arial"/>
                <a:sym typeface="Arial"/>
              </a:rPr>
              <a:t>Our focus is to foster</a:t>
            </a:r>
            <a:endParaRPr sz="2400">
              <a:solidFill>
                <a:schemeClr val="dk1"/>
              </a:solidFill>
              <a:latin typeface="Arial"/>
              <a:ea typeface="Arial"/>
              <a:cs typeface="Arial"/>
              <a:sym typeface="Arial"/>
            </a:endParaRPr>
          </a:p>
          <a:p>
            <a:pPr marL="11206" marR="217966" lvl="0" indent="0" algn="ctr" rtl="0">
              <a:lnSpc>
                <a:spcPct val="100000"/>
              </a:lnSpc>
              <a:spcBef>
                <a:spcPts val="0"/>
              </a:spcBef>
              <a:spcAft>
                <a:spcPts val="0"/>
              </a:spcAft>
              <a:buNone/>
            </a:pPr>
            <a:r>
              <a:rPr lang="en-US" sz="2400">
                <a:solidFill>
                  <a:schemeClr val="dk1"/>
                </a:solidFill>
                <a:latin typeface="Arial"/>
                <a:ea typeface="Arial"/>
                <a:cs typeface="Arial"/>
                <a:sym typeface="Arial"/>
              </a:rPr>
              <a:t>supportive environments and healthy conditions to reduce violence effectively.</a:t>
            </a:r>
            <a:endParaRPr sz="2400">
              <a:solidFill>
                <a:schemeClr val="dk1"/>
              </a:solidFill>
              <a:latin typeface="Arial"/>
              <a:ea typeface="Arial"/>
              <a:cs typeface="Arial"/>
              <a:sym typeface="Arial"/>
            </a:endParaRPr>
          </a:p>
        </p:txBody>
      </p:sp>
      <p:sp>
        <p:nvSpPr>
          <p:cNvPr id="196" name="Google Shape;196;p21"/>
          <p:cNvSpPr txBox="1"/>
          <p:nvPr/>
        </p:nvSpPr>
        <p:spPr>
          <a:xfrm>
            <a:off x="4954043" y="6444830"/>
            <a:ext cx="2284319" cy="282800"/>
          </a:xfrm>
          <a:prstGeom prst="rect">
            <a:avLst/>
          </a:prstGeom>
          <a:noFill/>
          <a:ln>
            <a:noFill/>
          </a:ln>
        </p:spPr>
        <p:txBody>
          <a:bodyPr spcFirstLastPara="1" wrap="square" lIns="0" tIns="11200" rIns="0" bIns="0" anchor="t" anchorCtr="0">
            <a:spAutoFit/>
          </a:bodyPr>
          <a:lstStyle/>
          <a:p>
            <a:pPr marL="11206" marR="4483" lvl="0" indent="29697" algn="l" rtl="0">
              <a:spcBef>
                <a:spcPts val="0"/>
              </a:spcBef>
              <a:spcAft>
                <a:spcPts val="0"/>
              </a:spcAft>
              <a:buNone/>
            </a:pPr>
            <a:r>
              <a:rPr lang="en-US" sz="882">
                <a:solidFill>
                  <a:srgbClr val="FFFFFF"/>
                </a:solidFill>
                <a:latin typeface="Arial"/>
                <a:ea typeface="Arial"/>
                <a:cs typeface="Arial"/>
                <a:sym typeface="Arial"/>
              </a:rPr>
              <a:t>Cleveland Peacemakers Alliance (CPA) is a  non-profit 501(c)(3) charitable organization.</a:t>
            </a:r>
            <a:endParaRPr sz="882">
              <a:solidFill>
                <a:schemeClr val="dk1"/>
              </a:solidFill>
              <a:latin typeface="Arial"/>
              <a:ea typeface="Arial"/>
              <a:cs typeface="Arial"/>
              <a:sym typeface="Arial"/>
            </a:endParaRPr>
          </a:p>
        </p:txBody>
      </p:sp>
      <p:sp>
        <p:nvSpPr>
          <p:cNvPr id="197" name="Google Shape;197;p21"/>
          <p:cNvSpPr txBox="1"/>
          <p:nvPr/>
        </p:nvSpPr>
        <p:spPr>
          <a:xfrm>
            <a:off x="8797203" y="4294870"/>
            <a:ext cx="3192762" cy="1857975"/>
          </a:xfrm>
          <a:prstGeom prst="rect">
            <a:avLst/>
          </a:prstGeom>
          <a:noFill/>
          <a:ln>
            <a:noFill/>
          </a:ln>
        </p:spPr>
        <p:txBody>
          <a:bodyPr spcFirstLastPara="1" wrap="square" lIns="0" tIns="11200" rIns="0" bIns="0" anchor="t" anchorCtr="0">
            <a:spAutoFit/>
          </a:bodyPr>
          <a:lstStyle/>
          <a:p>
            <a:pPr marL="11206" marR="4483" lvl="0" indent="0" algn="ctr" rtl="0">
              <a:spcBef>
                <a:spcPts val="0"/>
              </a:spcBef>
              <a:spcAft>
                <a:spcPts val="0"/>
              </a:spcAft>
              <a:buNone/>
            </a:pPr>
            <a:r>
              <a:rPr lang="en-US" sz="2000" dirty="0">
                <a:solidFill>
                  <a:schemeClr val="dk1"/>
                </a:solidFill>
                <a:latin typeface="Arial"/>
                <a:ea typeface="Arial"/>
                <a:cs typeface="Arial"/>
                <a:sym typeface="Arial"/>
              </a:rPr>
              <a:t>Committed to providing community - led prevention, intervention, and  restoration services to those who  desire to live a violence-free lifestyle.</a:t>
            </a:r>
            <a:endParaRPr sz="2000"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2000">
              <a:schemeClr val="lt1"/>
            </a:gs>
            <a:gs pos="42376">
              <a:srgbClr val="E2E2E2"/>
            </a:gs>
            <a:gs pos="100000">
              <a:srgbClr val="B7B7B7"/>
            </a:gs>
          </a:gsLst>
          <a:lin ang="5400000" scaled="0"/>
        </a:gradFill>
        <a:effectLst/>
      </p:bgPr>
    </p:bg>
    <p:spTree>
      <p:nvGrpSpPr>
        <p:cNvPr id="1" name="Shape 241"/>
        <p:cNvGrpSpPr/>
        <p:nvPr/>
      </p:nvGrpSpPr>
      <p:grpSpPr>
        <a:xfrm>
          <a:off x="0" y="0"/>
          <a:ext cx="0" cy="0"/>
          <a:chOff x="0" y="0"/>
          <a:chExt cx="0" cy="0"/>
        </a:xfrm>
      </p:grpSpPr>
      <p:pic>
        <p:nvPicPr>
          <p:cNvPr id="242" name="Google Shape;242;p25"/>
          <p:cNvPicPr preferRelativeResize="0"/>
          <p:nvPr/>
        </p:nvPicPr>
        <p:blipFill rotWithShape="1">
          <a:blip r:embed="rId3">
            <a:alphaModFix/>
          </a:blip>
          <a:srcRect/>
          <a:stretch/>
        </p:blipFill>
        <p:spPr>
          <a:xfrm>
            <a:off x="0" y="-1"/>
            <a:ext cx="12192003" cy="6858001"/>
          </a:xfrm>
          <a:prstGeom prst="rect">
            <a:avLst/>
          </a:prstGeom>
          <a:noFill/>
          <a:ln>
            <a:noFill/>
          </a:ln>
        </p:spPr>
      </p:pic>
      <p:pic>
        <p:nvPicPr>
          <p:cNvPr id="243" name="Google Shape;243;p25"/>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25"/>
          <p:cNvSpPr/>
          <p:nvPr/>
        </p:nvSpPr>
        <p:spPr>
          <a:xfrm>
            <a:off x="1066800" y="-9523"/>
            <a:ext cx="10058400" cy="6867522"/>
          </a:xfrm>
          <a:custGeom>
            <a:avLst/>
            <a:gdLst/>
            <a:ahLst/>
            <a:cxnLst/>
            <a:rect l="l" t="t" r="r" b="b"/>
            <a:pathLst>
              <a:path w="10058400" h="6867522" extrusionOk="0">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246" name="Google Shape;246;p25"/>
          <p:cNvCxnSpPr>
            <a:cxnSpLocks/>
          </p:cNvCxnSpPr>
          <p:nvPr/>
        </p:nvCxnSpPr>
        <p:spPr>
          <a:xfrm>
            <a:off x="6096000" y="1253067"/>
            <a:ext cx="0" cy="4886476"/>
          </a:xfrm>
          <a:prstGeom prst="straightConnector1">
            <a:avLst/>
          </a:prstGeom>
          <a:noFill/>
          <a:ln w="9525" cap="flat" cmpd="sng">
            <a:solidFill>
              <a:schemeClr val="lt2"/>
            </a:solidFill>
            <a:prstDash val="solid"/>
            <a:round/>
            <a:headEnd type="none" w="sm" len="sm"/>
            <a:tailEnd type="none" w="sm" len="sm"/>
          </a:ln>
        </p:spPr>
      </p:cxnSp>
      <p:pic>
        <p:nvPicPr>
          <p:cNvPr id="247" name="Google Shape;247;p25" descr="A picture containing text, clipart&#10;&#10;Description automatically generated"/>
          <p:cNvPicPr preferRelativeResize="0"/>
          <p:nvPr/>
        </p:nvPicPr>
        <p:blipFill rotWithShape="1">
          <a:blip r:embed="rId5">
            <a:alphaModFix/>
          </a:blip>
          <a:srcRect/>
          <a:stretch/>
        </p:blipFill>
        <p:spPr>
          <a:xfrm>
            <a:off x="1387495" y="2276475"/>
            <a:ext cx="4561338" cy="1197351"/>
          </a:xfrm>
          <a:prstGeom prst="rect">
            <a:avLst/>
          </a:prstGeom>
          <a:noFill/>
          <a:ln>
            <a:noFill/>
          </a:ln>
        </p:spPr>
      </p:pic>
      <p:sp>
        <p:nvSpPr>
          <p:cNvPr id="248" name="Google Shape;248;p25"/>
          <p:cNvSpPr txBox="1"/>
          <p:nvPr/>
        </p:nvSpPr>
        <p:spPr>
          <a:xfrm>
            <a:off x="6196954" y="972833"/>
            <a:ext cx="4685100" cy="1309800"/>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ctr" rtl="0">
              <a:lnSpc>
                <a:spcPct val="90000"/>
              </a:lnSpc>
              <a:spcBef>
                <a:spcPts val="0"/>
              </a:spcBef>
              <a:spcAft>
                <a:spcPts val="0"/>
              </a:spcAft>
              <a:buClr>
                <a:srgbClr val="107EC5"/>
              </a:buClr>
              <a:buSzPct val="100000"/>
              <a:buFont typeface="Arial"/>
              <a:buNone/>
            </a:pPr>
            <a:r>
              <a:rPr lang="en-US" sz="5400" b="1" cap="none" dirty="0">
                <a:solidFill>
                  <a:srgbClr val="107EC5"/>
                </a:solidFill>
                <a:latin typeface="Arial"/>
                <a:ea typeface="Arial"/>
                <a:cs typeface="Arial"/>
                <a:sym typeface="Arial"/>
              </a:rPr>
              <a:t>WHO</a:t>
            </a:r>
            <a:r>
              <a:rPr lang="en-US" sz="5800" b="1" cap="none" dirty="0">
                <a:solidFill>
                  <a:srgbClr val="107EC5"/>
                </a:solidFill>
                <a:latin typeface="Arial"/>
                <a:ea typeface="Arial"/>
                <a:cs typeface="Arial"/>
                <a:sym typeface="Arial"/>
              </a:rPr>
              <a:t> WE SERVE</a:t>
            </a:r>
            <a:endParaRPr dirty="0"/>
          </a:p>
        </p:txBody>
      </p:sp>
      <p:sp>
        <p:nvSpPr>
          <p:cNvPr id="249" name="Google Shape;249;p25"/>
          <p:cNvSpPr txBox="1"/>
          <p:nvPr/>
        </p:nvSpPr>
        <p:spPr>
          <a:xfrm>
            <a:off x="6150732" y="2350479"/>
            <a:ext cx="4777544" cy="3889294"/>
          </a:xfrm>
          <a:prstGeom prst="rect">
            <a:avLst/>
          </a:prstGeom>
          <a:noFill/>
          <a:ln>
            <a:noFill/>
          </a:ln>
        </p:spPr>
        <p:txBody>
          <a:bodyPr spcFirstLastPara="1" wrap="square" lIns="0" tIns="11200" rIns="0" bIns="0" anchor="t" anchorCtr="0">
            <a:spAutoFit/>
          </a:bodyPr>
          <a:lstStyle/>
          <a:p>
            <a:pPr marL="468406" marR="0" lvl="0" indent="-457200" algn="l" rtl="0">
              <a:lnSpc>
                <a:spcPct val="150000"/>
              </a:lnSpc>
              <a:spcBef>
                <a:spcPts val="0"/>
              </a:spcBef>
              <a:spcAft>
                <a:spcPts val="0"/>
              </a:spcAft>
              <a:buClr>
                <a:srgbClr val="107EC5"/>
              </a:buClr>
              <a:buSzPts val="2800"/>
              <a:buFont typeface="Arial"/>
              <a:buChar char="•"/>
            </a:pPr>
            <a:r>
              <a:rPr lang="en-US" sz="2400" b="1" dirty="0">
                <a:solidFill>
                  <a:srgbClr val="107EC5"/>
                </a:solidFill>
                <a:latin typeface="Arial"/>
                <a:ea typeface="Arial"/>
                <a:cs typeface="Arial"/>
                <a:sym typeface="Arial"/>
              </a:rPr>
              <a:t>Youth &amp; Young Adults 14-24</a:t>
            </a:r>
            <a:endParaRPr sz="2400" dirty="0"/>
          </a:p>
          <a:p>
            <a:pPr marL="468406" marR="0" lvl="0" indent="-457200" algn="l" rtl="0">
              <a:lnSpc>
                <a:spcPct val="150000"/>
              </a:lnSpc>
              <a:spcBef>
                <a:spcPts val="0"/>
              </a:spcBef>
              <a:spcAft>
                <a:spcPts val="0"/>
              </a:spcAft>
              <a:buClr>
                <a:srgbClr val="107EC5"/>
              </a:buClr>
              <a:buSzPts val="2800"/>
              <a:buFont typeface="Arial"/>
              <a:buChar char="•"/>
            </a:pPr>
            <a:r>
              <a:rPr lang="en-US" sz="2400" b="1" dirty="0">
                <a:solidFill>
                  <a:srgbClr val="107EC5"/>
                </a:solidFill>
                <a:latin typeface="Arial"/>
                <a:ea typeface="Arial"/>
                <a:cs typeface="Arial"/>
                <a:sym typeface="Arial"/>
              </a:rPr>
              <a:t>At high-risk for being impacted by violence</a:t>
            </a:r>
          </a:p>
          <a:p>
            <a:pPr marL="468406" marR="0" lvl="0" indent="-457200" algn="l" rtl="0">
              <a:lnSpc>
                <a:spcPct val="150000"/>
              </a:lnSpc>
              <a:spcBef>
                <a:spcPts val="0"/>
              </a:spcBef>
              <a:spcAft>
                <a:spcPts val="0"/>
              </a:spcAft>
              <a:buClr>
                <a:srgbClr val="107EC5"/>
              </a:buClr>
              <a:buSzPts val="2800"/>
              <a:buFont typeface="Arial"/>
              <a:buChar char="•"/>
            </a:pPr>
            <a:r>
              <a:rPr lang="en-US" sz="2400" b="1" dirty="0">
                <a:solidFill>
                  <a:srgbClr val="107EC5"/>
                </a:solidFill>
              </a:rPr>
              <a:t>Already encountered or engaged in experiences of violence</a:t>
            </a:r>
          </a:p>
          <a:p>
            <a:pPr marL="468406" marR="0" lvl="0" indent="-457200" algn="l" rtl="0">
              <a:lnSpc>
                <a:spcPct val="150000"/>
              </a:lnSpc>
              <a:spcBef>
                <a:spcPts val="0"/>
              </a:spcBef>
              <a:spcAft>
                <a:spcPts val="0"/>
              </a:spcAft>
              <a:buClr>
                <a:srgbClr val="107EC5"/>
              </a:buClr>
              <a:buSzPts val="2800"/>
              <a:buFont typeface="Arial"/>
              <a:buChar char="•"/>
            </a:pPr>
            <a:r>
              <a:rPr lang="en-US" sz="2400" b="1" dirty="0">
                <a:solidFill>
                  <a:srgbClr val="107EC5"/>
                </a:solidFill>
              </a:rPr>
              <a:t>Cleveland Residents</a:t>
            </a:r>
            <a:endParaRPr sz="2400" dirty="0">
              <a:solidFill>
                <a:srgbClr val="107EC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p:nvPr/>
        </p:nvSpPr>
        <p:spPr>
          <a:xfrm>
            <a:off x="4263432" y="1417232"/>
            <a:ext cx="7019640" cy="5415699"/>
          </a:xfrm>
          <a:custGeom>
            <a:avLst/>
            <a:gdLst/>
            <a:ahLst/>
            <a:cxnLst/>
            <a:rect l="l" t="t" r="r" b="b"/>
            <a:pathLst>
              <a:path w="3352800" h="7772400" extrusionOk="0">
                <a:moveTo>
                  <a:pt x="0" y="7772399"/>
                </a:moveTo>
                <a:lnTo>
                  <a:pt x="3352799" y="7772399"/>
                </a:lnTo>
                <a:lnTo>
                  <a:pt x="3352799" y="0"/>
                </a:lnTo>
                <a:lnTo>
                  <a:pt x="0" y="0"/>
                </a:lnTo>
                <a:lnTo>
                  <a:pt x="0" y="7772399"/>
                </a:lnTo>
                <a:close/>
              </a:path>
            </a:pathLst>
          </a:custGeom>
          <a:solidFill>
            <a:srgbClr val="0187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sp>
        <p:nvSpPr>
          <p:cNvPr id="204" name="Google Shape;204;p22"/>
          <p:cNvSpPr txBox="1"/>
          <p:nvPr/>
        </p:nvSpPr>
        <p:spPr>
          <a:xfrm>
            <a:off x="6324600" y="4533774"/>
            <a:ext cx="4827300" cy="1522200"/>
          </a:xfrm>
          <a:prstGeom prst="rect">
            <a:avLst/>
          </a:prstGeom>
          <a:noFill/>
          <a:ln>
            <a:noFill/>
          </a:ln>
        </p:spPr>
        <p:txBody>
          <a:bodyPr spcFirstLastPara="1" wrap="square" lIns="0" tIns="33050" rIns="0" bIns="0" anchor="t" anchorCtr="0">
            <a:spAutoFit/>
          </a:bodyPr>
          <a:lstStyle/>
          <a:p>
            <a:pPr marL="468406" marR="0" lvl="0" indent="-457200" algn="l" rtl="0">
              <a:lnSpc>
                <a:spcPct val="115000"/>
              </a:lnSpc>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1:1 Mentorship</a:t>
            </a:r>
            <a:endParaRPr sz="2800">
              <a:solidFill>
                <a:srgbClr val="FFFFFF"/>
              </a:solidFill>
              <a:latin typeface="Arial"/>
              <a:ea typeface="Arial"/>
              <a:cs typeface="Arial"/>
              <a:sym typeface="Arial"/>
            </a:endParaRPr>
          </a:p>
          <a:p>
            <a:pPr marL="468406" marR="0" lvl="0" indent="-457200" algn="l" rtl="0">
              <a:lnSpc>
                <a:spcPct val="115000"/>
              </a:lnSpc>
              <a:spcBef>
                <a:spcPts val="260"/>
              </a:spcBef>
              <a:spcAft>
                <a:spcPts val="0"/>
              </a:spcAft>
              <a:buClr>
                <a:srgbClr val="FFFFFF"/>
              </a:buClr>
              <a:buSzPts val="2800"/>
              <a:buFont typeface="Arial"/>
              <a:buChar char="•"/>
            </a:pPr>
            <a:r>
              <a:rPr lang="en-US" sz="2800">
                <a:solidFill>
                  <a:srgbClr val="FFFFFF"/>
                </a:solidFill>
                <a:latin typeface="Arial"/>
                <a:ea typeface="Arial"/>
                <a:cs typeface="Arial"/>
                <a:sym typeface="Arial"/>
              </a:rPr>
              <a:t>Workforce Development</a:t>
            </a:r>
            <a:endParaRPr/>
          </a:p>
          <a:p>
            <a:pPr marL="468406" marR="0" lvl="0" indent="-457200" algn="l" rtl="0">
              <a:lnSpc>
                <a:spcPct val="115000"/>
              </a:lnSpc>
              <a:spcBef>
                <a:spcPts val="260"/>
              </a:spcBef>
              <a:spcAft>
                <a:spcPts val="0"/>
              </a:spcAft>
              <a:buClr>
                <a:srgbClr val="FFFFFF"/>
              </a:buClr>
              <a:buSzPts val="2800"/>
              <a:buFont typeface="Arial"/>
              <a:buChar char="•"/>
            </a:pPr>
            <a:r>
              <a:rPr lang="en-US" sz="2800">
                <a:solidFill>
                  <a:srgbClr val="FFFFFF"/>
                </a:solidFill>
                <a:latin typeface="Arial"/>
                <a:ea typeface="Arial"/>
                <a:cs typeface="Arial"/>
                <a:sym typeface="Arial"/>
              </a:rPr>
              <a:t>Interactive Programming</a:t>
            </a:r>
            <a:endParaRPr sz="2800">
              <a:solidFill>
                <a:schemeClr val="dk1"/>
              </a:solidFill>
              <a:latin typeface="Arial"/>
              <a:ea typeface="Arial"/>
              <a:cs typeface="Arial"/>
              <a:sym typeface="Arial"/>
            </a:endParaRPr>
          </a:p>
        </p:txBody>
      </p:sp>
      <p:sp>
        <p:nvSpPr>
          <p:cNvPr id="205" name="Google Shape;205;p22"/>
          <p:cNvSpPr txBox="1"/>
          <p:nvPr/>
        </p:nvSpPr>
        <p:spPr>
          <a:xfrm>
            <a:off x="5118755" y="528941"/>
            <a:ext cx="5038076" cy="845707"/>
          </a:xfrm>
          <a:prstGeom prst="rect">
            <a:avLst/>
          </a:prstGeom>
          <a:noFill/>
          <a:ln>
            <a:noFill/>
          </a:ln>
        </p:spPr>
        <p:txBody>
          <a:bodyPr spcFirstLastPara="1" wrap="square" lIns="0" tIns="14550" rIns="0" bIns="0" anchor="t" anchorCtr="0">
            <a:spAutoFit/>
          </a:bodyPr>
          <a:lstStyle/>
          <a:p>
            <a:pPr marL="11206" marR="0" lvl="0" indent="0" algn="l" rtl="0">
              <a:spcBef>
                <a:spcPts val="0"/>
              </a:spcBef>
              <a:spcAft>
                <a:spcPts val="0"/>
              </a:spcAft>
              <a:buNone/>
            </a:pPr>
            <a:r>
              <a:rPr lang="en-US" sz="5400" b="1">
                <a:solidFill>
                  <a:srgbClr val="107EC5"/>
                </a:solidFill>
                <a:latin typeface="Arial"/>
                <a:ea typeface="Arial"/>
                <a:cs typeface="Arial"/>
                <a:sym typeface="Arial"/>
              </a:rPr>
              <a:t>WHAT WE DO</a:t>
            </a:r>
            <a:endParaRPr sz="5400">
              <a:solidFill>
                <a:srgbClr val="107EC5"/>
              </a:solidFill>
              <a:latin typeface="Arial"/>
              <a:ea typeface="Arial"/>
              <a:cs typeface="Arial"/>
              <a:sym typeface="Arial"/>
            </a:endParaRPr>
          </a:p>
        </p:txBody>
      </p:sp>
      <p:sp>
        <p:nvSpPr>
          <p:cNvPr id="206" name="Google Shape;206;p22"/>
          <p:cNvSpPr txBox="1"/>
          <p:nvPr/>
        </p:nvSpPr>
        <p:spPr>
          <a:xfrm>
            <a:off x="4336329" y="1405595"/>
            <a:ext cx="3871274" cy="691819"/>
          </a:xfrm>
          <a:prstGeom prst="rect">
            <a:avLst/>
          </a:prstGeom>
          <a:noFill/>
          <a:ln>
            <a:noFill/>
          </a:ln>
        </p:spPr>
        <p:txBody>
          <a:bodyPr spcFirstLastPara="1" wrap="square" lIns="0" tIns="14550" rIns="0" bIns="0" anchor="t" anchorCtr="0">
            <a:spAutoFit/>
          </a:bodyPr>
          <a:lstStyle/>
          <a:p>
            <a:pPr marL="30818" marR="0" lvl="0" indent="0" algn="l" rtl="0">
              <a:spcBef>
                <a:spcPts val="0"/>
              </a:spcBef>
              <a:spcAft>
                <a:spcPts val="0"/>
              </a:spcAft>
              <a:buNone/>
            </a:pPr>
            <a:r>
              <a:rPr lang="en-US" sz="4400">
                <a:solidFill>
                  <a:srgbClr val="FFFFFF"/>
                </a:solidFill>
                <a:latin typeface="Arial"/>
                <a:ea typeface="Arial"/>
                <a:cs typeface="Arial"/>
                <a:sym typeface="Arial"/>
              </a:rPr>
              <a:t>Prevention</a:t>
            </a:r>
            <a:endParaRPr sz="2000">
              <a:solidFill>
                <a:schemeClr val="dk1"/>
              </a:solidFill>
              <a:latin typeface="Arial"/>
              <a:ea typeface="Arial"/>
              <a:cs typeface="Arial"/>
              <a:sym typeface="Arial"/>
            </a:endParaRPr>
          </a:p>
        </p:txBody>
      </p:sp>
      <p:sp>
        <p:nvSpPr>
          <p:cNvPr id="207" name="Google Shape;207;p22"/>
          <p:cNvSpPr txBox="1"/>
          <p:nvPr/>
        </p:nvSpPr>
        <p:spPr>
          <a:xfrm>
            <a:off x="5063125" y="2216275"/>
            <a:ext cx="5717400" cy="2074500"/>
          </a:xfrm>
          <a:prstGeom prst="rect">
            <a:avLst/>
          </a:prstGeom>
          <a:noFill/>
          <a:ln>
            <a:noFill/>
          </a:ln>
        </p:spPr>
        <p:txBody>
          <a:bodyPr spcFirstLastPara="1" wrap="square" lIns="0" tIns="14550" rIns="0" bIns="0" anchor="t" anchorCtr="0">
            <a:spAutoFit/>
          </a:bodyPr>
          <a:lstStyle/>
          <a:p>
            <a:pPr marL="30818" marR="0" lvl="0" indent="0" algn="l" rtl="0">
              <a:spcBef>
                <a:spcPts val="0"/>
              </a:spcBef>
              <a:spcAft>
                <a:spcPts val="0"/>
              </a:spcAft>
              <a:buNone/>
            </a:pPr>
            <a:r>
              <a:rPr lang="en-US" sz="2400">
                <a:solidFill>
                  <a:srgbClr val="FFFFFF"/>
                </a:solidFill>
                <a:latin typeface="Arial"/>
                <a:ea typeface="Arial"/>
                <a:cs typeface="Arial"/>
                <a:sym typeface="Arial"/>
              </a:rPr>
              <a:t>Assist youth and young adults ages 14-24 in building protective factors to reduce becoming victims or actively involved in violence. </a:t>
            </a:r>
            <a:endParaRPr sz="2400">
              <a:solidFill>
                <a:srgbClr val="FFFFFF"/>
              </a:solidFill>
              <a:latin typeface="Arial"/>
              <a:ea typeface="Arial"/>
              <a:cs typeface="Arial"/>
              <a:sym typeface="Arial"/>
            </a:endParaRPr>
          </a:p>
          <a:p>
            <a:pPr marL="30818" marR="0" lvl="0" indent="0" algn="l" rtl="0">
              <a:spcBef>
                <a:spcPts val="349"/>
              </a:spcBef>
              <a:spcAft>
                <a:spcPts val="0"/>
              </a:spcAft>
              <a:buNone/>
            </a:pPr>
            <a:endParaRPr sz="1600">
              <a:solidFill>
                <a:srgbClr val="FFFFFF"/>
              </a:solidFill>
              <a:latin typeface="Arial"/>
              <a:ea typeface="Arial"/>
              <a:cs typeface="Arial"/>
              <a:sym typeface="Arial"/>
            </a:endParaRPr>
          </a:p>
          <a:p>
            <a:pPr marL="30818" marR="0" lvl="0" indent="0" algn="l" rtl="0">
              <a:spcBef>
                <a:spcPts val="349"/>
              </a:spcBef>
              <a:spcAft>
                <a:spcPts val="0"/>
              </a:spcAft>
              <a:buNone/>
            </a:pPr>
            <a:r>
              <a:rPr lang="en-US" sz="1600">
                <a:solidFill>
                  <a:srgbClr val="FFFFFF"/>
                </a:solidFill>
                <a:latin typeface="Arial"/>
                <a:ea typeface="Arial"/>
                <a:cs typeface="Arial"/>
                <a:sym typeface="Arial"/>
              </a:rPr>
              <a:t>Services include:</a:t>
            </a:r>
            <a:endParaRPr sz="1600">
              <a:solidFill>
                <a:schemeClr val="dk1"/>
              </a:solidFill>
              <a:latin typeface="Arial"/>
              <a:ea typeface="Arial"/>
              <a:cs typeface="Arial"/>
              <a:sym typeface="Arial"/>
            </a:endParaRPr>
          </a:p>
        </p:txBody>
      </p:sp>
      <p:pic>
        <p:nvPicPr>
          <p:cNvPr id="208" name="Google Shape;208;p22"/>
          <p:cNvPicPr preferRelativeResize="0"/>
          <p:nvPr/>
        </p:nvPicPr>
        <p:blipFill rotWithShape="1">
          <a:blip r:embed="rId3">
            <a:alphaModFix/>
          </a:blip>
          <a:srcRect/>
          <a:stretch/>
        </p:blipFill>
        <p:spPr>
          <a:xfrm>
            <a:off x="5766358" y="4890572"/>
            <a:ext cx="395006" cy="177236"/>
          </a:xfrm>
          <a:prstGeom prst="rect">
            <a:avLst/>
          </a:prstGeom>
          <a:noFill/>
          <a:ln>
            <a:noFill/>
          </a:ln>
        </p:spPr>
      </p:pic>
      <p:pic>
        <p:nvPicPr>
          <p:cNvPr id="209" name="Google Shape;209;p22"/>
          <p:cNvPicPr preferRelativeResize="0"/>
          <p:nvPr/>
        </p:nvPicPr>
        <p:blipFill rotWithShape="1">
          <a:blip r:embed="rId4">
            <a:alphaModFix/>
          </a:blip>
          <a:srcRect/>
          <a:stretch/>
        </p:blipFill>
        <p:spPr>
          <a:xfrm>
            <a:off x="5876957" y="4594606"/>
            <a:ext cx="173802" cy="205403"/>
          </a:xfrm>
          <a:prstGeom prst="rect">
            <a:avLst/>
          </a:prstGeom>
          <a:noFill/>
          <a:ln>
            <a:noFill/>
          </a:ln>
        </p:spPr>
      </p:pic>
      <p:sp>
        <p:nvSpPr>
          <p:cNvPr id="210" name="Google Shape;210;p22"/>
          <p:cNvSpPr/>
          <p:nvPr/>
        </p:nvSpPr>
        <p:spPr>
          <a:xfrm>
            <a:off x="5745615" y="5244385"/>
            <a:ext cx="395007" cy="392765"/>
          </a:xfrm>
          <a:custGeom>
            <a:avLst/>
            <a:gdLst/>
            <a:ahLst/>
            <a:cxnLst/>
            <a:rect l="l" t="t" r="r" b="b"/>
            <a:pathLst>
              <a:path w="447675" h="445135" extrusionOk="0">
                <a:moveTo>
                  <a:pt x="158551" y="46632"/>
                </a:moveTo>
                <a:lnTo>
                  <a:pt x="139898" y="46632"/>
                </a:lnTo>
                <a:lnTo>
                  <a:pt x="139898" y="27979"/>
                </a:lnTo>
                <a:lnTo>
                  <a:pt x="142113" y="17137"/>
                </a:lnTo>
                <a:lnTo>
                  <a:pt x="148136" y="8238"/>
                </a:lnTo>
                <a:lnTo>
                  <a:pt x="157035" y="2214"/>
                </a:lnTo>
                <a:lnTo>
                  <a:pt x="167878" y="0"/>
                </a:lnTo>
                <a:lnTo>
                  <a:pt x="261143" y="0"/>
                </a:lnTo>
                <a:lnTo>
                  <a:pt x="271986" y="2214"/>
                </a:lnTo>
                <a:lnTo>
                  <a:pt x="280885" y="8238"/>
                </a:lnTo>
                <a:lnTo>
                  <a:pt x="286908" y="17137"/>
                </a:lnTo>
                <a:lnTo>
                  <a:pt x="287218" y="18653"/>
                </a:lnTo>
                <a:lnTo>
                  <a:pt x="162631" y="18653"/>
                </a:lnTo>
                <a:lnTo>
                  <a:pt x="158551" y="22733"/>
                </a:lnTo>
                <a:lnTo>
                  <a:pt x="158551" y="46632"/>
                </a:lnTo>
                <a:close/>
              </a:path>
              <a:path w="447675" h="445135" extrusionOk="0">
                <a:moveTo>
                  <a:pt x="289123" y="46632"/>
                </a:moveTo>
                <a:lnTo>
                  <a:pt x="270470" y="46632"/>
                </a:lnTo>
                <a:lnTo>
                  <a:pt x="270470" y="22733"/>
                </a:lnTo>
                <a:lnTo>
                  <a:pt x="266389" y="18653"/>
                </a:lnTo>
                <a:lnTo>
                  <a:pt x="287218" y="18653"/>
                </a:lnTo>
                <a:lnTo>
                  <a:pt x="289123" y="27979"/>
                </a:lnTo>
                <a:lnTo>
                  <a:pt x="289123" y="46632"/>
                </a:lnTo>
                <a:close/>
              </a:path>
              <a:path w="447675" h="445135" extrusionOk="0">
                <a:moveTo>
                  <a:pt x="249558" y="382389"/>
                </a:moveTo>
                <a:lnTo>
                  <a:pt x="27214" y="382389"/>
                </a:lnTo>
                <a:lnTo>
                  <a:pt x="16630" y="380266"/>
                </a:lnTo>
                <a:lnTo>
                  <a:pt x="7978" y="374483"/>
                </a:lnTo>
                <a:lnTo>
                  <a:pt x="2141" y="365912"/>
                </a:lnTo>
                <a:lnTo>
                  <a:pt x="0" y="355429"/>
                </a:lnTo>
                <a:lnTo>
                  <a:pt x="0" y="73592"/>
                </a:lnTo>
                <a:lnTo>
                  <a:pt x="2141" y="63109"/>
                </a:lnTo>
                <a:lnTo>
                  <a:pt x="7978" y="54538"/>
                </a:lnTo>
                <a:lnTo>
                  <a:pt x="16630" y="48754"/>
                </a:lnTo>
                <a:lnTo>
                  <a:pt x="27214" y="46632"/>
                </a:lnTo>
                <a:lnTo>
                  <a:pt x="401807" y="46632"/>
                </a:lnTo>
                <a:lnTo>
                  <a:pt x="412391" y="48754"/>
                </a:lnTo>
                <a:lnTo>
                  <a:pt x="421043" y="54538"/>
                </a:lnTo>
                <a:lnTo>
                  <a:pt x="426880" y="63109"/>
                </a:lnTo>
                <a:lnTo>
                  <a:pt x="427324" y="65285"/>
                </a:lnTo>
                <a:lnTo>
                  <a:pt x="22478" y="65285"/>
                </a:lnTo>
                <a:lnTo>
                  <a:pt x="18653" y="69001"/>
                </a:lnTo>
                <a:lnTo>
                  <a:pt x="18653" y="219647"/>
                </a:lnTo>
                <a:lnTo>
                  <a:pt x="22478" y="223837"/>
                </a:lnTo>
                <a:lnTo>
                  <a:pt x="292657" y="223837"/>
                </a:lnTo>
                <a:lnTo>
                  <a:pt x="286865" y="227986"/>
                </a:lnTo>
                <a:lnTo>
                  <a:pt x="281354" y="232494"/>
                </a:lnTo>
                <a:lnTo>
                  <a:pt x="276129" y="237337"/>
                </a:lnTo>
                <a:lnTo>
                  <a:pt x="272697" y="240924"/>
                </a:lnTo>
                <a:lnTo>
                  <a:pt x="18653" y="240924"/>
                </a:lnTo>
                <a:lnTo>
                  <a:pt x="18653" y="360019"/>
                </a:lnTo>
                <a:lnTo>
                  <a:pt x="22478" y="363735"/>
                </a:lnTo>
                <a:lnTo>
                  <a:pt x="252910" y="363735"/>
                </a:lnTo>
                <a:lnTo>
                  <a:pt x="256116" y="370621"/>
                </a:lnTo>
                <a:lnTo>
                  <a:pt x="258047" y="373936"/>
                </a:lnTo>
                <a:lnTo>
                  <a:pt x="249558" y="382389"/>
                </a:lnTo>
                <a:close/>
              </a:path>
              <a:path w="447675" h="445135" extrusionOk="0">
                <a:moveTo>
                  <a:pt x="149698" y="65468"/>
                </a:moveTo>
                <a:lnTo>
                  <a:pt x="148678" y="65468"/>
                </a:lnTo>
                <a:lnTo>
                  <a:pt x="147658" y="65285"/>
                </a:lnTo>
                <a:lnTo>
                  <a:pt x="150682" y="65285"/>
                </a:lnTo>
                <a:lnTo>
                  <a:pt x="149698" y="65468"/>
                </a:lnTo>
                <a:close/>
              </a:path>
              <a:path w="447675" h="445135" extrusionOk="0">
                <a:moveTo>
                  <a:pt x="280270" y="65468"/>
                </a:moveTo>
                <a:lnTo>
                  <a:pt x="279250" y="65468"/>
                </a:lnTo>
                <a:lnTo>
                  <a:pt x="278230" y="65285"/>
                </a:lnTo>
                <a:lnTo>
                  <a:pt x="281254" y="65285"/>
                </a:lnTo>
                <a:lnTo>
                  <a:pt x="280270" y="65468"/>
                </a:lnTo>
                <a:close/>
              </a:path>
              <a:path w="447675" h="445135" extrusionOk="0">
                <a:moveTo>
                  <a:pt x="429021" y="233929"/>
                </a:moveTo>
                <a:lnTo>
                  <a:pt x="423302" y="228792"/>
                </a:lnTo>
                <a:lnTo>
                  <a:pt x="417035" y="224274"/>
                </a:lnTo>
                <a:lnTo>
                  <a:pt x="410368" y="220376"/>
                </a:lnTo>
                <a:lnTo>
                  <a:pt x="410368" y="69001"/>
                </a:lnTo>
                <a:lnTo>
                  <a:pt x="406543" y="65285"/>
                </a:lnTo>
                <a:lnTo>
                  <a:pt x="427324" y="65285"/>
                </a:lnTo>
                <a:lnTo>
                  <a:pt x="429021" y="73592"/>
                </a:lnTo>
                <a:lnTo>
                  <a:pt x="429021" y="233929"/>
                </a:lnTo>
                <a:close/>
              </a:path>
              <a:path w="447675" h="445135" extrusionOk="0">
                <a:moveTo>
                  <a:pt x="214510" y="205184"/>
                </a:moveTo>
                <a:lnTo>
                  <a:pt x="207246" y="203719"/>
                </a:lnTo>
                <a:lnTo>
                  <a:pt x="201318" y="199724"/>
                </a:lnTo>
                <a:lnTo>
                  <a:pt x="197322" y="193795"/>
                </a:lnTo>
                <a:lnTo>
                  <a:pt x="195857" y="186531"/>
                </a:lnTo>
                <a:lnTo>
                  <a:pt x="197322" y="179267"/>
                </a:lnTo>
                <a:lnTo>
                  <a:pt x="201318" y="173338"/>
                </a:lnTo>
                <a:lnTo>
                  <a:pt x="207246" y="169342"/>
                </a:lnTo>
                <a:lnTo>
                  <a:pt x="214510" y="167878"/>
                </a:lnTo>
                <a:lnTo>
                  <a:pt x="221775" y="169342"/>
                </a:lnTo>
                <a:lnTo>
                  <a:pt x="227703" y="173338"/>
                </a:lnTo>
                <a:lnTo>
                  <a:pt x="231699" y="179267"/>
                </a:lnTo>
                <a:lnTo>
                  <a:pt x="233164" y="186531"/>
                </a:lnTo>
                <a:lnTo>
                  <a:pt x="231699" y="193795"/>
                </a:lnTo>
                <a:lnTo>
                  <a:pt x="227703" y="199724"/>
                </a:lnTo>
                <a:lnTo>
                  <a:pt x="221775" y="203719"/>
                </a:lnTo>
                <a:lnTo>
                  <a:pt x="214510" y="205184"/>
                </a:lnTo>
                <a:close/>
              </a:path>
              <a:path w="447675" h="445135" extrusionOk="0">
                <a:moveTo>
                  <a:pt x="239758" y="444942"/>
                </a:moveTo>
                <a:lnTo>
                  <a:pt x="226569" y="431754"/>
                </a:lnTo>
                <a:lnTo>
                  <a:pt x="282274" y="376086"/>
                </a:lnTo>
                <a:lnTo>
                  <a:pt x="273408" y="363222"/>
                </a:lnTo>
                <a:lnTo>
                  <a:pt x="266763" y="348944"/>
                </a:lnTo>
                <a:lnTo>
                  <a:pt x="262590" y="333491"/>
                </a:lnTo>
                <a:lnTo>
                  <a:pt x="261143" y="317103"/>
                </a:lnTo>
                <a:lnTo>
                  <a:pt x="268487" y="280843"/>
                </a:lnTo>
                <a:lnTo>
                  <a:pt x="288499" y="251193"/>
                </a:lnTo>
                <a:lnTo>
                  <a:pt x="318149" y="231181"/>
                </a:lnTo>
                <a:lnTo>
                  <a:pt x="354409" y="223837"/>
                </a:lnTo>
                <a:lnTo>
                  <a:pt x="390668" y="231181"/>
                </a:lnTo>
                <a:lnTo>
                  <a:pt x="407424" y="242490"/>
                </a:lnTo>
                <a:lnTo>
                  <a:pt x="354409" y="242490"/>
                </a:lnTo>
                <a:lnTo>
                  <a:pt x="325321" y="248339"/>
                </a:lnTo>
                <a:lnTo>
                  <a:pt x="301610" y="264304"/>
                </a:lnTo>
                <a:lnTo>
                  <a:pt x="285645" y="288015"/>
                </a:lnTo>
                <a:lnTo>
                  <a:pt x="279796" y="317103"/>
                </a:lnTo>
                <a:lnTo>
                  <a:pt x="285645" y="346190"/>
                </a:lnTo>
                <a:lnTo>
                  <a:pt x="301610" y="369901"/>
                </a:lnTo>
                <a:lnTo>
                  <a:pt x="325321" y="385867"/>
                </a:lnTo>
                <a:lnTo>
                  <a:pt x="342088" y="389238"/>
                </a:lnTo>
                <a:lnTo>
                  <a:pt x="295426" y="389238"/>
                </a:lnTo>
                <a:lnTo>
                  <a:pt x="239758" y="444942"/>
                </a:lnTo>
                <a:close/>
              </a:path>
              <a:path w="447675" h="445135" extrusionOk="0">
                <a:moveTo>
                  <a:pt x="271198" y="242490"/>
                </a:moveTo>
                <a:lnTo>
                  <a:pt x="24227" y="242490"/>
                </a:lnTo>
                <a:lnTo>
                  <a:pt x="21349" y="241871"/>
                </a:lnTo>
                <a:lnTo>
                  <a:pt x="18653" y="240924"/>
                </a:lnTo>
                <a:lnTo>
                  <a:pt x="272697" y="240924"/>
                </a:lnTo>
                <a:lnTo>
                  <a:pt x="271198" y="242490"/>
                </a:lnTo>
                <a:close/>
              </a:path>
              <a:path w="447675" h="445135" extrusionOk="0">
                <a:moveTo>
                  <a:pt x="407424" y="391715"/>
                </a:moveTo>
                <a:lnTo>
                  <a:pt x="354409" y="391715"/>
                </a:lnTo>
                <a:lnTo>
                  <a:pt x="383496" y="385867"/>
                </a:lnTo>
                <a:lnTo>
                  <a:pt x="407208" y="369901"/>
                </a:lnTo>
                <a:lnTo>
                  <a:pt x="423173" y="346190"/>
                </a:lnTo>
                <a:lnTo>
                  <a:pt x="429021" y="317103"/>
                </a:lnTo>
                <a:lnTo>
                  <a:pt x="423173" y="288015"/>
                </a:lnTo>
                <a:lnTo>
                  <a:pt x="407208" y="264304"/>
                </a:lnTo>
                <a:lnTo>
                  <a:pt x="383496" y="248339"/>
                </a:lnTo>
                <a:lnTo>
                  <a:pt x="354409" y="242490"/>
                </a:lnTo>
                <a:lnTo>
                  <a:pt x="407424" y="242490"/>
                </a:lnTo>
                <a:lnTo>
                  <a:pt x="420319" y="251193"/>
                </a:lnTo>
                <a:lnTo>
                  <a:pt x="440331" y="280843"/>
                </a:lnTo>
                <a:lnTo>
                  <a:pt x="447674" y="317103"/>
                </a:lnTo>
                <a:lnTo>
                  <a:pt x="440331" y="353362"/>
                </a:lnTo>
                <a:lnTo>
                  <a:pt x="420319" y="383012"/>
                </a:lnTo>
                <a:lnTo>
                  <a:pt x="407424" y="391715"/>
                </a:lnTo>
                <a:close/>
              </a:path>
              <a:path w="447675" h="445135" extrusionOk="0">
                <a:moveTo>
                  <a:pt x="354409" y="410368"/>
                </a:moveTo>
                <a:lnTo>
                  <a:pt x="338020" y="408921"/>
                </a:lnTo>
                <a:lnTo>
                  <a:pt x="322567" y="404749"/>
                </a:lnTo>
                <a:lnTo>
                  <a:pt x="308289" y="398103"/>
                </a:lnTo>
                <a:lnTo>
                  <a:pt x="295426" y="389238"/>
                </a:lnTo>
                <a:lnTo>
                  <a:pt x="342088" y="389238"/>
                </a:lnTo>
                <a:lnTo>
                  <a:pt x="354409" y="391715"/>
                </a:lnTo>
                <a:lnTo>
                  <a:pt x="407424" y="391715"/>
                </a:lnTo>
                <a:lnTo>
                  <a:pt x="390668" y="403024"/>
                </a:lnTo>
                <a:lnTo>
                  <a:pt x="354409" y="41036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pic>
        <p:nvPicPr>
          <p:cNvPr id="211" name="Google Shape;211;p22"/>
          <p:cNvPicPr preferRelativeResize="0"/>
          <p:nvPr/>
        </p:nvPicPr>
        <p:blipFill rotWithShape="1">
          <a:blip r:embed="rId5">
            <a:alphaModFix/>
          </a:blip>
          <a:srcRect/>
          <a:stretch/>
        </p:blipFill>
        <p:spPr>
          <a:xfrm>
            <a:off x="5766352" y="5751157"/>
            <a:ext cx="395012" cy="327611"/>
          </a:xfrm>
          <a:prstGeom prst="rect">
            <a:avLst/>
          </a:prstGeom>
          <a:noFill/>
          <a:ln>
            <a:noFill/>
          </a:ln>
        </p:spPr>
      </p:pic>
      <p:pic>
        <p:nvPicPr>
          <p:cNvPr id="212" name="Google Shape;212;p22" descr="A picture containing text, clipart&#10;&#10;Description automatically generated"/>
          <p:cNvPicPr preferRelativeResize="0"/>
          <p:nvPr/>
        </p:nvPicPr>
        <p:blipFill rotWithShape="1">
          <a:blip r:embed="rId6">
            <a:alphaModFix/>
          </a:blip>
          <a:srcRect/>
          <a:stretch/>
        </p:blipFill>
        <p:spPr>
          <a:xfrm>
            <a:off x="334088" y="396545"/>
            <a:ext cx="3402161" cy="8930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p:nvPr/>
        </p:nvSpPr>
        <p:spPr>
          <a:xfrm>
            <a:off x="4263432" y="1417232"/>
            <a:ext cx="7019640" cy="5415699"/>
          </a:xfrm>
          <a:custGeom>
            <a:avLst/>
            <a:gdLst/>
            <a:ahLst/>
            <a:cxnLst/>
            <a:rect l="l" t="t" r="r" b="b"/>
            <a:pathLst>
              <a:path w="3352800" h="7772400" extrusionOk="0">
                <a:moveTo>
                  <a:pt x="0" y="7772399"/>
                </a:moveTo>
                <a:lnTo>
                  <a:pt x="3352799" y="7772399"/>
                </a:lnTo>
                <a:lnTo>
                  <a:pt x="3352799" y="0"/>
                </a:lnTo>
                <a:lnTo>
                  <a:pt x="0" y="0"/>
                </a:lnTo>
                <a:lnTo>
                  <a:pt x="0" y="7772399"/>
                </a:lnTo>
                <a:close/>
              </a:path>
            </a:pathLst>
          </a:custGeom>
          <a:solidFill>
            <a:srgbClr val="0187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sp>
        <p:nvSpPr>
          <p:cNvPr id="219" name="Google Shape;219;p23"/>
          <p:cNvSpPr txBox="1"/>
          <p:nvPr/>
        </p:nvSpPr>
        <p:spPr>
          <a:xfrm>
            <a:off x="5118755" y="528941"/>
            <a:ext cx="5038076" cy="845707"/>
          </a:xfrm>
          <a:prstGeom prst="rect">
            <a:avLst/>
          </a:prstGeom>
          <a:noFill/>
          <a:ln>
            <a:noFill/>
          </a:ln>
        </p:spPr>
        <p:txBody>
          <a:bodyPr spcFirstLastPara="1" wrap="square" lIns="0" tIns="14550" rIns="0" bIns="0" anchor="t" anchorCtr="0">
            <a:spAutoFit/>
          </a:bodyPr>
          <a:lstStyle/>
          <a:p>
            <a:pPr marL="11206" marR="0" lvl="0" indent="0" algn="l" rtl="0">
              <a:spcBef>
                <a:spcPts val="0"/>
              </a:spcBef>
              <a:spcAft>
                <a:spcPts val="0"/>
              </a:spcAft>
              <a:buNone/>
            </a:pPr>
            <a:r>
              <a:rPr lang="en-US" sz="5400" b="1">
                <a:solidFill>
                  <a:srgbClr val="107EC5"/>
                </a:solidFill>
                <a:latin typeface="Arial"/>
                <a:ea typeface="Arial"/>
                <a:cs typeface="Arial"/>
                <a:sym typeface="Arial"/>
              </a:rPr>
              <a:t>WHAT WE DO</a:t>
            </a:r>
            <a:endParaRPr sz="5400">
              <a:solidFill>
                <a:srgbClr val="107EC5"/>
              </a:solidFill>
              <a:latin typeface="Arial"/>
              <a:ea typeface="Arial"/>
              <a:cs typeface="Arial"/>
              <a:sym typeface="Arial"/>
            </a:endParaRPr>
          </a:p>
        </p:txBody>
      </p:sp>
      <p:sp>
        <p:nvSpPr>
          <p:cNvPr id="220" name="Google Shape;220;p23"/>
          <p:cNvSpPr txBox="1"/>
          <p:nvPr/>
        </p:nvSpPr>
        <p:spPr>
          <a:xfrm>
            <a:off x="4336329" y="1405595"/>
            <a:ext cx="3871274" cy="691819"/>
          </a:xfrm>
          <a:prstGeom prst="rect">
            <a:avLst/>
          </a:prstGeom>
          <a:noFill/>
          <a:ln>
            <a:noFill/>
          </a:ln>
        </p:spPr>
        <p:txBody>
          <a:bodyPr spcFirstLastPara="1" wrap="square" lIns="0" tIns="14550" rIns="0" bIns="0" anchor="t" anchorCtr="0">
            <a:spAutoFit/>
          </a:bodyPr>
          <a:lstStyle/>
          <a:p>
            <a:pPr marL="30818" marR="0" lvl="0" indent="0" algn="l" rtl="0">
              <a:spcBef>
                <a:spcPts val="0"/>
              </a:spcBef>
              <a:spcAft>
                <a:spcPts val="0"/>
              </a:spcAft>
              <a:buNone/>
            </a:pPr>
            <a:r>
              <a:rPr lang="en-US" sz="4400">
                <a:solidFill>
                  <a:schemeClr val="lt1"/>
                </a:solidFill>
                <a:latin typeface="Arial"/>
                <a:ea typeface="Arial"/>
                <a:cs typeface="Arial"/>
                <a:sym typeface="Arial"/>
              </a:rPr>
              <a:t>Intervention</a:t>
            </a:r>
            <a:endParaRPr sz="2000">
              <a:solidFill>
                <a:schemeClr val="dk1"/>
              </a:solidFill>
              <a:latin typeface="Arial"/>
              <a:ea typeface="Arial"/>
              <a:cs typeface="Arial"/>
              <a:sym typeface="Arial"/>
            </a:endParaRPr>
          </a:p>
        </p:txBody>
      </p:sp>
      <p:sp>
        <p:nvSpPr>
          <p:cNvPr id="221" name="Google Shape;221;p23"/>
          <p:cNvSpPr txBox="1"/>
          <p:nvPr/>
        </p:nvSpPr>
        <p:spPr>
          <a:xfrm>
            <a:off x="4766102" y="2216278"/>
            <a:ext cx="6014299" cy="2099896"/>
          </a:xfrm>
          <a:prstGeom prst="rect">
            <a:avLst/>
          </a:prstGeom>
          <a:noFill/>
          <a:ln>
            <a:noFill/>
          </a:ln>
        </p:spPr>
        <p:txBody>
          <a:bodyPr spcFirstLastPara="1" wrap="square" lIns="0" tIns="14550" rIns="0" bIns="0" anchor="t" anchorCtr="0">
            <a:spAutoFit/>
          </a:bodyPr>
          <a:lstStyle/>
          <a:p>
            <a:pPr marL="11206" marR="290248" lvl="0" indent="0" algn="l" rtl="0">
              <a:spcBef>
                <a:spcPts val="0"/>
              </a:spcBef>
              <a:spcAft>
                <a:spcPts val="0"/>
              </a:spcAft>
              <a:buNone/>
            </a:pPr>
            <a:r>
              <a:rPr lang="en-US" sz="2100">
                <a:solidFill>
                  <a:schemeClr val="lt1"/>
                </a:solidFill>
                <a:latin typeface="Arial"/>
                <a:ea typeface="Arial"/>
                <a:cs typeface="Arial"/>
                <a:sym typeface="Arial"/>
              </a:rPr>
              <a:t>Work to intervene and mediate conflicts to provide immediate support for individuals at  high risk of becoming involved in gun  violence. Interventions may be through community, court, or hospital support.</a:t>
            </a:r>
            <a:endParaRPr/>
          </a:p>
          <a:p>
            <a:pPr marL="0" marR="290248" lvl="0" indent="0" algn="l" rtl="0">
              <a:spcBef>
                <a:spcPts val="0"/>
              </a:spcBef>
              <a:spcAft>
                <a:spcPts val="0"/>
              </a:spcAft>
              <a:buNone/>
            </a:pPr>
            <a:endParaRPr sz="1000">
              <a:solidFill>
                <a:srgbClr val="FFFFFF"/>
              </a:solidFill>
              <a:latin typeface="Arial"/>
              <a:ea typeface="Arial"/>
              <a:cs typeface="Arial"/>
              <a:sym typeface="Arial"/>
            </a:endParaRPr>
          </a:p>
          <a:p>
            <a:pPr marL="30818" marR="0" lvl="0" indent="0" algn="l" rtl="0">
              <a:spcBef>
                <a:spcPts val="349"/>
              </a:spcBef>
              <a:spcAft>
                <a:spcPts val="0"/>
              </a:spcAft>
              <a:buNone/>
            </a:pPr>
            <a:r>
              <a:rPr lang="en-US" sz="1800">
                <a:solidFill>
                  <a:srgbClr val="FFFFFF"/>
                </a:solidFill>
                <a:latin typeface="Arial"/>
                <a:ea typeface="Arial"/>
                <a:cs typeface="Arial"/>
                <a:sym typeface="Arial"/>
              </a:rPr>
              <a:t>Services include:</a:t>
            </a:r>
            <a:endParaRPr sz="1800">
              <a:solidFill>
                <a:schemeClr val="dk1"/>
              </a:solidFill>
              <a:latin typeface="Arial"/>
              <a:ea typeface="Arial"/>
              <a:cs typeface="Arial"/>
              <a:sym typeface="Arial"/>
            </a:endParaRPr>
          </a:p>
        </p:txBody>
      </p:sp>
      <p:pic>
        <p:nvPicPr>
          <p:cNvPr id="222" name="Google Shape;222;p23" descr="A picture containing text, clipart&#10;&#10;Description automatically generated"/>
          <p:cNvPicPr preferRelativeResize="0"/>
          <p:nvPr/>
        </p:nvPicPr>
        <p:blipFill rotWithShape="1">
          <a:blip r:embed="rId3">
            <a:alphaModFix/>
          </a:blip>
          <a:srcRect/>
          <a:stretch/>
        </p:blipFill>
        <p:spPr>
          <a:xfrm>
            <a:off x="334088" y="396545"/>
            <a:ext cx="3402161" cy="893067"/>
          </a:xfrm>
          <a:prstGeom prst="rect">
            <a:avLst/>
          </a:prstGeom>
          <a:noFill/>
          <a:ln>
            <a:noFill/>
          </a:ln>
        </p:spPr>
      </p:pic>
      <p:sp>
        <p:nvSpPr>
          <p:cNvPr id="223" name="Google Shape;223;p23"/>
          <p:cNvSpPr txBox="1"/>
          <p:nvPr/>
        </p:nvSpPr>
        <p:spPr>
          <a:xfrm>
            <a:off x="5857875" y="4156316"/>
            <a:ext cx="5423377" cy="2557148"/>
          </a:xfrm>
          <a:prstGeom prst="rect">
            <a:avLst/>
          </a:prstGeom>
          <a:noFill/>
          <a:ln>
            <a:noFill/>
          </a:ln>
        </p:spPr>
        <p:txBody>
          <a:bodyPr spcFirstLastPara="1" wrap="square" lIns="0" tIns="33050" rIns="0" bIns="0" anchor="t" anchorCtr="0">
            <a:spAutoFit/>
          </a:bodyPr>
          <a:lstStyle/>
          <a:p>
            <a:pPr marL="468406" marR="117108" lvl="0" indent="-457200" algn="l" rtl="0">
              <a:spcBef>
                <a:spcPts val="0"/>
              </a:spcBef>
              <a:spcAft>
                <a:spcPts val="0"/>
              </a:spcAft>
              <a:buClr>
                <a:schemeClr val="lt1"/>
              </a:buClr>
              <a:buSzPts val="2800"/>
              <a:buFont typeface="Arial"/>
              <a:buChar char="•"/>
            </a:pPr>
            <a:r>
              <a:rPr lang="en-US" sz="2800">
                <a:solidFill>
                  <a:schemeClr val="lt1"/>
                </a:solidFill>
                <a:latin typeface="Arial"/>
                <a:ea typeface="Arial"/>
                <a:cs typeface="Arial"/>
                <a:sym typeface="Arial"/>
              </a:rPr>
              <a:t>Community - </a:t>
            </a:r>
            <a:r>
              <a:rPr lang="en-US" sz="1600">
                <a:solidFill>
                  <a:schemeClr val="lt1"/>
                </a:solidFill>
                <a:latin typeface="Arial"/>
                <a:ea typeface="Arial"/>
                <a:cs typeface="Arial"/>
                <a:sym typeface="Arial"/>
              </a:rPr>
              <a:t>CPA participates  in safe passage for schools, hotspot monitoring, and authentic engagement.</a:t>
            </a:r>
            <a:endParaRPr/>
          </a:p>
          <a:p>
            <a:pPr marL="468406" marR="0" lvl="0" indent="-457200" algn="l" rtl="0">
              <a:spcBef>
                <a:spcPts val="0"/>
              </a:spcBef>
              <a:spcAft>
                <a:spcPts val="0"/>
              </a:spcAft>
              <a:buClr>
                <a:schemeClr val="lt1"/>
              </a:buClr>
              <a:buSzPts val="2800"/>
              <a:buFont typeface="Arial"/>
              <a:buChar char="•"/>
            </a:pPr>
            <a:r>
              <a:rPr lang="en-US" sz="2800">
                <a:solidFill>
                  <a:schemeClr val="lt1"/>
                </a:solidFill>
                <a:latin typeface="Arial"/>
                <a:ea typeface="Arial"/>
                <a:cs typeface="Arial"/>
                <a:sym typeface="Arial"/>
              </a:rPr>
              <a:t>Court - </a:t>
            </a:r>
            <a:r>
              <a:rPr lang="en-US" sz="1600">
                <a:solidFill>
                  <a:schemeClr val="lt1"/>
                </a:solidFill>
                <a:latin typeface="Arial"/>
                <a:ea typeface="Arial"/>
                <a:cs typeface="Arial"/>
                <a:sym typeface="Arial"/>
              </a:rPr>
              <a:t>Our team works with  court-involved participants.</a:t>
            </a:r>
            <a:endParaRPr/>
          </a:p>
          <a:p>
            <a:pPr marL="468406" marR="202277" lvl="0" indent="-457200" algn="l" rtl="0">
              <a:spcBef>
                <a:spcPts val="0"/>
              </a:spcBef>
              <a:spcAft>
                <a:spcPts val="0"/>
              </a:spcAft>
              <a:buClr>
                <a:srgbClr val="FFFFFF"/>
              </a:buClr>
              <a:buSzPts val="2800"/>
              <a:buFont typeface="Arial"/>
              <a:buChar char="•"/>
            </a:pPr>
            <a:r>
              <a:rPr lang="en-US" sz="2800">
                <a:solidFill>
                  <a:srgbClr val="FFFFFF"/>
                </a:solidFill>
                <a:latin typeface="Arial"/>
                <a:ea typeface="Arial"/>
                <a:cs typeface="Arial"/>
                <a:sym typeface="Arial"/>
              </a:rPr>
              <a:t>Hospitals - </a:t>
            </a:r>
            <a:r>
              <a:rPr lang="en-US" sz="1600">
                <a:solidFill>
                  <a:srgbClr val="FFFFFF"/>
                </a:solidFill>
                <a:latin typeface="Arial"/>
                <a:ea typeface="Arial"/>
                <a:cs typeface="Arial"/>
                <a:sym typeface="Arial"/>
              </a:rPr>
              <a:t>CPA responds to  victims of violence taken to  Metro Health &amp; University  Hospitals Level 1 Trauma Centers.</a:t>
            </a:r>
            <a:endParaRPr sz="1800">
              <a:solidFill>
                <a:schemeClr val="lt1"/>
              </a:solidFill>
              <a:latin typeface="Arial"/>
              <a:ea typeface="Arial"/>
              <a:cs typeface="Arial"/>
              <a:sym typeface="Arial"/>
            </a:endParaRPr>
          </a:p>
        </p:txBody>
      </p:sp>
      <p:pic>
        <p:nvPicPr>
          <p:cNvPr id="224" name="Google Shape;224;p23"/>
          <p:cNvPicPr preferRelativeResize="0"/>
          <p:nvPr/>
        </p:nvPicPr>
        <p:blipFill rotWithShape="1">
          <a:blip r:embed="rId4">
            <a:alphaModFix/>
          </a:blip>
          <a:srcRect t="-1" r="-23095" b="83920"/>
          <a:stretch/>
        </p:blipFill>
        <p:spPr>
          <a:xfrm>
            <a:off x="5383271" y="4585542"/>
            <a:ext cx="472784" cy="529678"/>
          </a:xfrm>
          <a:prstGeom prst="rect">
            <a:avLst/>
          </a:prstGeom>
          <a:noFill/>
          <a:ln>
            <a:noFill/>
          </a:ln>
        </p:spPr>
      </p:pic>
      <p:pic>
        <p:nvPicPr>
          <p:cNvPr id="225" name="Google Shape;225;p23"/>
          <p:cNvPicPr preferRelativeResize="0"/>
          <p:nvPr/>
        </p:nvPicPr>
        <p:blipFill rotWithShape="1">
          <a:blip r:embed="rId4">
            <a:alphaModFix/>
          </a:blip>
          <a:srcRect l="-12995" t="86352" r="-1"/>
          <a:stretch/>
        </p:blipFill>
        <p:spPr>
          <a:xfrm>
            <a:off x="5383271" y="5331543"/>
            <a:ext cx="433994" cy="450153"/>
          </a:xfrm>
          <a:prstGeom prst="rect">
            <a:avLst/>
          </a:prstGeom>
          <a:noFill/>
          <a:ln>
            <a:noFill/>
          </a:ln>
        </p:spPr>
      </p:pic>
      <p:pic>
        <p:nvPicPr>
          <p:cNvPr id="226" name="Google Shape;226;p23"/>
          <p:cNvPicPr preferRelativeResize="0"/>
          <p:nvPr/>
        </p:nvPicPr>
        <p:blipFill rotWithShape="1">
          <a:blip r:embed="rId5">
            <a:alphaModFix/>
          </a:blip>
          <a:srcRect/>
          <a:stretch/>
        </p:blipFill>
        <p:spPr>
          <a:xfrm>
            <a:off x="5427087" y="6133970"/>
            <a:ext cx="390178" cy="3901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p:nvPr/>
        </p:nvSpPr>
        <p:spPr>
          <a:xfrm>
            <a:off x="4263432" y="1417232"/>
            <a:ext cx="7019640" cy="5415699"/>
          </a:xfrm>
          <a:custGeom>
            <a:avLst/>
            <a:gdLst/>
            <a:ahLst/>
            <a:cxnLst/>
            <a:rect l="l" t="t" r="r" b="b"/>
            <a:pathLst>
              <a:path w="3352800" h="7772400" extrusionOk="0">
                <a:moveTo>
                  <a:pt x="0" y="7772399"/>
                </a:moveTo>
                <a:lnTo>
                  <a:pt x="3352799" y="7772399"/>
                </a:lnTo>
                <a:lnTo>
                  <a:pt x="3352799" y="0"/>
                </a:lnTo>
                <a:lnTo>
                  <a:pt x="0" y="0"/>
                </a:lnTo>
                <a:lnTo>
                  <a:pt x="0" y="7772399"/>
                </a:lnTo>
                <a:close/>
              </a:path>
            </a:pathLst>
          </a:custGeom>
          <a:solidFill>
            <a:srgbClr val="0187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Twentieth Century"/>
              <a:ea typeface="Twentieth Century"/>
              <a:cs typeface="Twentieth Century"/>
              <a:sym typeface="Twentieth Century"/>
            </a:endParaRPr>
          </a:p>
        </p:txBody>
      </p:sp>
      <p:sp>
        <p:nvSpPr>
          <p:cNvPr id="233" name="Google Shape;233;p24"/>
          <p:cNvSpPr txBox="1"/>
          <p:nvPr/>
        </p:nvSpPr>
        <p:spPr>
          <a:xfrm>
            <a:off x="5741722" y="4017026"/>
            <a:ext cx="5362667" cy="2460134"/>
          </a:xfrm>
          <a:prstGeom prst="rect">
            <a:avLst/>
          </a:prstGeom>
          <a:noFill/>
          <a:ln>
            <a:noFill/>
          </a:ln>
        </p:spPr>
        <p:txBody>
          <a:bodyPr spcFirstLastPara="1" wrap="square" lIns="0" tIns="33050" rIns="0" bIns="0" anchor="t" anchorCtr="0">
            <a:spAutoFit/>
          </a:bodyPr>
          <a:lstStyle/>
          <a:p>
            <a:pPr marL="354106" marR="71161" lvl="0" indent="-342900" algn="l" rtl="0">
              <a:lnSpc>
                <a:spcPct val="1141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Our team stays connected to those  experiencing pain and their families  to provide support services and</a:t>
            </a:r>
            <a:r>
              <a:rPr lang="en-US" sz="2000">
                <a:solidFill>
                  <a:schemeClr val="dk1"/>
                </a:solidFill>
                <a:latin typeface="Arial"/>
                <a:ea typeface="Arial"/>
                <a:cs typeface="Arial"/>
                <a:sym typeface="Arial"/>
              </a:rPr>
              <a:t> </a:t>
            </a:r>
            <a:r>
              <a:rPr lang="en-US" sz="2000">
                <a:solidFill>
                  <a:srgbClr val="FFFFFF"/>
                </a:solidFill>
                <a:latin typeface="Arial"/>
                <a:ea typeface="Arial"/>
                <a:cs typeface="Arial"/>
                <a:sym typeface="Arial"/>
              </a:rPr>
              <a:t>ongoing resources. </a:t>
            </a:r>
            <a:endParaRPr/>
          </a:p>
          <a:p>
            <a:pPr marL="354106" marR="71161" lvl="0" indent="-342900" algn="l" rtl="0">
              <a:lnSpc>
                <a:spcPct val="1141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In a death, CPA  will assist with planning funeral arrangements, vigils, or other means of honor and reflection.</a:t>
            </a:r>
            <a:endParaRPr sz="2800">
              <a:solidFill>
                <a:schemeClr val="dk1"/>
              </a:solidFill>
              <a:latin typeface="Arial"/>
              <a:ea typeface="Arial"/>
              <a:cs typeface="Arial"/>
              <a:sym typeface="Arial"/>
            </a:endParaRPr>
          </a:p>
        </p:txBody>
      </p:sp>
      <p:sp>
        <p:nvSpPr>
          <p:cNvPr id="234" name="Google Shape;234;p24"/>
          <p:cNvSpPr txBox="1"/>
          <p:nvPr/>
        </p:nvSpPr>
        <p:spPr>
          <a:xfrm>
            <a:off x="5118755" y="528941"/>
            <a:ext cx="5038076" cy="845707"/>
          </a:xfrm>
          <a:prstGeom prst="rect">
            <a:avLst/>
          </a:prstGeom>
          <a:noFill/>
          <a:ln>
            <a:noFill/>
          </a:ln>
        </p:spPr>
        <p:txBody>
          <a:bodyPr spcFirstLastPara="1" wrap="square" lIns="0" tIns="14550" rIns="0" bIns="0" anchor="t" anchorCtr="0">
            <a:spAutoFit/>
          </a:bodyPr>
          <a:lstStyle/>
          <a:p>
            <a:pPr marL="11206" marR="0" lvl="0" indent="0" algn="l" rtl="0">
              <a:spcBef>
                <a:spcPts val="0"/>
              </a:spcBef>
              <a:spcAft>
                <a:spcPts val="0"/>
              </a:spcAft>
              <a:buNone/>
            </a:pPr>
            <a:r>
              <a:rPr lang="en-US" sz="5400" b="1">
                <a:solidFill>
                  <a:srgbClr val="107EC5"/>
                </a:solidFill>
                <a:latin typeface="Arial"/>
                <a:ea typeface="Arial"/>
                <a:cs typeface="Arial"/>
                <a:sym typeface="Arial"/>
              </a:rPr>
              <a:t>WHAT WE DO</a:t>
            </a:r>
            <a:endParaRPr sz="5400">
              <a:solidFill>
                <a:srgbClr val="107EC5"/>
              </a:solidFill>
              <a:latin typeface="Arial"/>
              <a:ea typeface="Arial"/>
              <a:cs typeface="Arial"/>
              <a:sym typeface="Arial"/>
            </a:endParaRPr>
          </a:p>
        </p:txBody>
      </p:sp>
      <p:sp>
        <p:nvSpPr>
          <p:cNvPr id="235" name="Google Shape;235;p24"/>
          <p:cNvSpPr txBox="1"/>
          <p:nvPr/>
        </p:nvSpPr>
        <p:spPr>
          <a:xfrm>
            <a:off x="4336329" y="1405595"/>
            <a:ext cx="3871274" cy="691819"/>
          </a:xfrm>
          <a:prstGeom prst="rect">
            <a:avLst/>
          </a:prstGeom>
          <a:noFill/>
          <a:ln>
            <a:noFill/>
          </a:ln>
        </p:spPr>
        <p:txBody>
          <a:bodyPr spcFirstLastPara="1" wrap="square" lIns="0" tIns="14550" rIns="0" bIns="0" anchor="t" anchorCtr="0">
            <a:spAutoFit/>
          </a:bodyPr>
          <a:lstStyle/>
          <a:p>
            <a:pPr marL="30818" marR="0" lvl="0" indent="0" algn="l" rtl="0">
              <a:spcBef>
                <a:spcPts val="0"/>
              </a:spcBef>
              <a:spcAft>
                <a:spcPts val="0"/>
              </a:spcAft>
              <a:buNone/>
            </a:pPr>
            <a:r>
              <a:rPr lang="en-US" sz="4400">
                <a:solidFill>
                  <a:srgbClr val="FFFFFF"/>
                </a:solidFill>
                <a:latin typeface="Arial"/>
                <a:ea typeface="Arial"/>
                <a:cs typeface="Arial"/>
                <a:sym typeface="Arial"/>
              </a:rPr>
              <a:t>Restoration</a:t>
            </a:r>
            <a:endParaRPr sz="4400">
              <a:solidFill>
                <a:schemeClr val="dk1"/>
              </a:solidFill>
              <a:latin typeface="Arial"/>
              <a:ea typeface="Arial"/>
              <a:cs typeface="Arial"/>
              <a:sym typeface="Arial"/>
            </a:endParaRPr>
          </a:p>
        </p:txBody>
      </p:sp>
      <p:sp>
        <p:nvSpPr>
          <p:cNvPr id="236" name="Google Shape;236;p24"/>
          <p:cNvSpPr txBox="1"/>
          <p:nvPr/>
        </p:nvSpPr>
        <p:spPr>
          <a:xfrm>
            <a:off x="4911408" y="2155656"/>
            <a:ext cx="6014299" cy="1861370"/>
          </a:xfrm>
          <a:prstGeom prst="rect">
            <a:avLst/>
          </a:prstGeom>
          <a:noFill/>
          <a:ln>
            <a:noFill/>
          </a:ln>
        </p:spPr>
        <p:txBody>
          <a:bodyPr spcFirstLastPara="1" wrap="square" lIns="0" tIns="14550" rIns="0" bIns="0" anchor="t" anchorCtr="0">
            <a:spAutoFit/>
          </a:bodyPr>
          <a:lstStyle/>
          <a:p>
            <a:pPr marL="11206" marR="0" lvl="0" indent="0" algn="l" rtl="0">
              <a:spcBef>
                <a:spcPts val="0"/>
              </a:spcBef>
              <a:spcAft>
                <a:spcPts val="0"/>
              </a:spcAft>
              <a:buNone/>
            </a:pPr>
            <a:r>
              <a:rPr lang="en-US" sz="2400">
                <a:solidFill>
                  <a:srgbClr val="FFFFFF"/>
                </a:solidFill>
                <a:latin typeface="Arial"/>
                <a:ea typeface="Arial"/>
                <a:cs typeface="Arial"/>
                <a:sym typeface="Arial"/>
              </a:rPr>
              <a:t>Encourage persons impacted  by violence to create new paths towards success through engaging in  positive peer association, prosocial  behaviors, and restorative practice.</a:t>
            </a:r>
            <a:endParaRPr sz="2400">
              <a:solidFill>
                <a:schemeClr val="dk1"/>
              </a:solidFill>
              <a:latin typeface="Arial"/>
              <a:ea typeface="Arial"/>
              <a:cs typeface="Arial"/>
              <a:sym typeface="Arial"/>
            </a:endParaRPr>
          </a:p>
        </p:txBody>
      </p:sp>
      <p:pic>
        <p:nvPicPr>
          <p:cNvPr id="237" name="Google Shape;237;p24" descr="A picture containing text, clipart&#10;&#10;Description automatically generated"/>
          <p:cNvPicPr preferRelativeResize="0"/>
          <p:nvPr/>
        </p:nvPicPr>
        <p:blipFill rotWithShape="1">
          <a:blip r:embed="rId3">
            <a:alphaModFix/>
          </a:blip>
          <a:srcRect/>
          <a:stretch/>
        </p:blipFill>
        <p:spPr>
          <a:xfrm>
            <a:off x="334088" y="396545"/>
            <a:ext cx="3402161" cy="8930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253"/>
        <p:cNvGrpSpPr/>
        <p:nvPr/>
      </p:nvGrpSpPr>
      <p:grpSpPr>
        <a:xfrm>
          <a:off x="0" y="0"/>
          <a:ext cx="0" cy="0"/>
          <a:chOff x="0" y="0"/>
          <a:chExt cx="0" cy="0"/>
        </a:xfrm>
      </p:grpSpPr>
      <p:pic>
        <p:nvPicPr>
          <p:cNvPr id="254" name="Google Shape;254;p26"/>
          <p:cNvPicPr preferRelativeResize="0"/>
          <p:nvPr/>
        </p:nvPicPr>
        <p:blipFill rotWithShape="1">
          <a:blip r:embed="rId3">
            <a:alphaModFix/>
          </a:blip>
          <a:srcRect/>
          <a:stretch/>
        </p:blipFill>
        <p:spPr>
          <a:xfrm>
            <a:off x="0" y="-1"/>
            <a:ext cx="12192003" cy="6858001"/>
          </a:xfrm>
          <a:prstGeom prst="rect">
            <a:avLst/>
          </a:prstGeom>
          <a:noFill/>
          <a:ln>
            <a:noFill/>
          </a:ln>
        </p:spPr>
      </p:pic>
      <p:pic>
        <p:nvPicPr>
          <p:cNvPr id="255" name="Google Shape;255;p26"/>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56" name="Google Shape;256;p26"/>
          <p:cNvSpPr txBox="1"/>
          <p:nvPr/>
        </p:nvSpPr>
        <p:spPr>
          <a:xfrm>
            <a:off x="925272" y="383550"/>
            <a:ext cx="5855400" cy="15963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B0F0"/>
              </a:buClr>
              <a:buSzPts val="4400"/>
              <a:buFont typeface="Arial"/>
              <a:buNone/>
            </a:pPr>
            <a:r>
              <a:rPr lang="en-US" sz="4400" b="1" cap="none" dirty="0">
                <a:solidFill>
                  <a:srgbClr val="00B0F0"/>
                </a:solidFill>
                <a:latin typeface="Arial"/>
                <a:ea typeface="Arial"/>
                <a:cs typeface="Arial"/>
                <a:sym typeface="Arial"/>
              </a:rPr>
              <a:t>TRAUMA CENTERS</a:t>
            </a:r>
            <a:endParaRPr dirty="0"/>
          </a:p>
        </p:txBody>
      </p:sp>
      <p:sp>
        <p:nvSpPr>
          <p:cNvPr id="257" name="Google Shape;257;p26"/>
          <p:cNvSpPr txBox="1"/>
          <p:nvPr/>
        </p:nvSpPr>
        <p:spPr>
          <a:xfrm>
            <a:off x="1371155" y="2044235"/>
            <a:ext cx="5855415" cy="1061908"/>
          </a:xfrm>
          <a:prstGeom prst="rect">
            <a:avLst/>
          </a:prstGeom>
          <a:noFill/>
          <a:ln>
            <a:noFill/>
          </a:ln>
        </p:spPr>
        <p:txBody>
          <a:bodyPr spcFirstLastPara="1" wrap="square" lIns="91425" tIns="45700" rIns="91425" bIns="45700" anchor="t" anchorCtr="0">
            <a:normAutofit/>
          </a:bodyPr>
          <a:lstStyle/>
          <a:p>
            <a:pPr marL="354106" marR="0" lvl="0" indent="-228600" algn="l" rtl="0">
              <a:lnSpc>
                <a:spcPct val="120000"/>
              </a:lnSpc>
              <a:spcBef>
                <a:spcPts val="0"/>
              </a:spcBef>
              <a:spcAft>
                <a:spcPts val="0"/>
              </a:spcAft>
              <a:buClr>
                <a:schemeClr val="dk1"/>
              </a:buClr>
              <a:buSzPts val="2400"/>
              <a:buFont typeface="Arial"/>
              <a:buChar char="•"/>
            </a:pPr>
            <a:r>
              <a:rPr lang="en-US" sz="2400" b="1" cap="none" dirty="0">
                <a:solidFill>
                  <a:schemeClr val="dk1"/>
                </a:solidFill>
                <a:latin typeface="Arial"/>
                <a:ea typeface="Arial"/>
                <a:cs typeface="Arial"/>
                <a:sym typeface="Arial"/>
              </a:rPr>
              <a:t>METRO HEALTH HOSPITAL</a:t>
            </a:r>
            <a:endParaRPr dirty="0"/>
          </a:p>
          <a:p>
            <a:pPr marL="354106" marR="0" lvl="0" indent="-228600" algn="l" rtl="0">
              <a:lnSpc>
                <a:spcPct val="120000"/>
              </a:lnSpc>
              <a:spcBef>
                <a:spcPts val="88"/>
              </a:spcBef>
              <a:spcAft>
                <a:spcPts val="0"/>
              </a:spcAft>
              <a:buClr>
                <a:schemeClr val="dk1"/>
              </a:buClr>
              <a:buSzPts val="2400"/>
              <a:buFont typeface="Arial"/>
              <a:buChar char="•"/>
            </a:pPr>
            <a:r>
              <a:rPr lang="en-US" sz="2400" b="1" cap="none" dirty="0">
                <a:solidFill>
                  <a:schemeClr val="dk1"/>
                </a:solidFill>
                <a:latin typeface="Arial"/>
                <a:ea typeface="Arial"/>
                <a:cs typeface="Arial"/>
                <a:sym typeface="Arial"/>
              </a:rPr>
              <a:t>UNIVERSITY HOSPITAL</a:t>
            </a:r>
            <a:endParaRPr dirty="0"/>
          </a:p>
          <a:p>
            <a:pPr marL="11206" marR="0" lvl="0" indent="103094" algn="l" rtl="0">
              <a:lnSpc>
                <a:spcPct val="120000"/>
              </a:lnSpc>
              <a:spcBef>
                <a:spcPts val="88"/>
              </a:spcBef>
              <a:spcAft>
                <a:spcPts val="0"/>
              </a:spcAft>
              <a:buClr>
                <a:schemeClr val="dk1"/>
              </a:buClr>
              <a:buSzPts val="1800"/>
              <a:buFont typeface="Arial"/>
              <a:buNone/>
            </a:pPr>
            <a:endParaRPr sz="1800" cap="none" dirty="0">
              <a:solidFill>
                <a:schemeClr val="dk1"/>
              </a:solidFill>
              <a:latin typeface="Twentieth Century"/>
              <a:ea typeface="Twentieth Century"/>
              <a:cs typeface="Twentieth Century"/>
              <a:sym typeface="Twentieth Century"/>
            </a:endParaRPr>
          </a:p>
        </p:txBody>
      </p:sp>
      <p:pic>
        <p:nvPicPr>
          <p:cNvPr id="258" name="Google Shape;258;p26" descr="A picture containing text, clipart&#10;&#10;Description automatically generated"/>
          <p:cNvPicPr preferRelativeResize="0"/>
          <p:nvPr/>
        </p:nvPicPr>
        <p:blipFill rotWithShape="1">
          <a:blip r:embed="rId5">
            <a:alphaModFix/>
          </a:blip>
          <a:srcRect/>
          <a:stretch/>
        </p:blipFill>
        <p:spPr>
          <a:xfrm>
            <a:off x="7036834" y="1979735"/>
            <a:ext cx="4520986" cy="1186759"/>
          </a:xfrm>
          <a:prstGeom prst="rect">
            <a:avLst/>
          </a:prstGeom>
          <a:noFill/>
          <a:ln>
            <a:noFill/>
          </a:ln>
        </p:spPr>
      </p:pic>
      <p:sp>
        <p:nvSpPr>
          <p:cNvPr id="260" name="Google Shape;260;p26"/>
          <p:cNvSpPr txBox="1"/>
          <p:nvPr/>
        </p:nvSpPr>
        <p:spPr>
          <a:xfrm>
            <a:off x="4012455" y="3033716"/>
            <a:ext cx="5855416" cy="159617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B0F0"/>
              </a:buClr>
              <a:buSzPts val="4400"/>
              <a:buFont typeface="Arial"/>
              <a:buNone/>
            </a:pPr>
            <a:r>
              <a:rPr lang="en-US" sz="4400" b="1" cap="none" dirty="0">
                <a:solidFill>
                  <a:srgbClr val="00B0F0"/>
                </a:solidFill>
                <a:latin typeface="Arial"/>
                <a:ea typeface="Arial"/>
                <a:cs typeface="Arial"/>
                <a:sym typeface="Arial"/>
              </a:rPr>
              <a:t>REFERRALS</a:t>
            </a:r>
            <a:endParaRPr dirty="0"/>
          </a:p>
        </p:txBody>
      </p:sp>
      <p:sp>
        <p:nvSpPr>
          <p:cNvPr id="261" name="Google Shape;261;p26"/>
          <p:cNvSpPr txBox="1"/>
          <p:nvPr/>
        </p:nvSpPr>
        <p:spPr>
          <a:xfrm>
            <a:off x="4764564" y="4376340"/>
            <a:ext cx="3766693" cy="1760670"/>
          </a:xfrm>
          <a:prstGeom prst="rect">
            <a:avLst/>
          </a:prstGeom>
          <a:noFill/>
          <a:ln>
            <a:noFill/>
          </a:ln>
        </p:spPr>
        <p:txBody>
          <a:bodyPr spcFirstLastPara="1" wrap="square" lIns="91425" tIns="45700" rIns="91425" bIns="45700" anchor="t" anchorCtr="0">
            <a:normAutofit lnSpcReduction="10000"/>
          </a:bodyPr>
          <a:lstStyle/>
          <a:p>
            <a:pPr marL="354106" marR="0" lvl="0" indent="-228600" algn="l" rtl="0">
              <a:lnSpc>
                <a:spcPct val="120000"/>
              </a:lnSpc>
              <a:spcBef>
                <a:spcPts val="0"/>
              </a:spcBef>
              <a:spcAft>
                <a:spcPts val="0"/>
              </a:spcAft>
              <a:buClr>
                <a:schemeClr val="dk1"/>
              </a:buClr>
              <a:buSzPts val="2400"/>
              <a:buFont typeface="Arial"/>
              <a:buChar char="•"/>
            </a:pPr>
            <a:r>
              <a:rPr lang="en-US" sz="2400" b="1" cap="none" dirty="0">
                <a:solidFill>
                  <a:schemeClr val="dk1"/>
                </a:solidFill>
                <a:latin typeface="Arial"/>
                <a:ea typeface="Arial"/>
                <a:cs typeface="Arial"/>
                <a:sym typeface="Arial"/>
              </a:rPr>
              <a:t>COMMUNITY</a:t>
            </a:r>
            <a:endParaRPr dirty="0"/>
          </a:p>
          <a:p>
            <a:pPr marL="354106" marR="0" lvl="0" indent="-228600" algn="l" rtl="0">
              <a:lnSpc>
                <a:spcPct val="120000"/>
              </a:lnSpc>
              <a:spcBef>
                <a:spcPts val="88"/>
              </a:spcBef>
              <a:spcAft>
                <a:spcPts val="0"/>
              </a:spcAft>
              <a:buClr>
                <a:schemeClr val="dk1"/>
              </a:buClr>
              <a:buSzPts val="2400"/>
              <a:buFont typeface="Arial"/>
              <a:buChar char="•"/>
            </a:pPr>
            <a:r>
              <a:rPr lang="en-US" sz="2400" b="1" cap="none" dirty="0">
                <a:solidFill>
                  <a:schemeClr val="dk1"/>
                </a:solidFill>
                <a:latin typeface="Arial"/>
                <a:ea typeface="Arial"/>
                <a:cs typeface="Arial"/>
                <a:sym typeface="Arial"/>
              </a:rPr>
              <a:t>COURT SYSTEM</a:t>
            </a:r>
            <a:endParaRPr dirty="0"/>
          </a:p>
          <a:p>
            <a:pPr marL="354106" marR="0" lvl="0" indent="-228600" algn="l" rtl="0">
              <a:lnSpc>
                <a:spcPct val="120000"/>
              </a:lnSpc>
              <a:spcBef>
                <a:spcPts val="88"/>
              </a:spcBef>
              <a:spcAft>
                <a:spcPts val="0"/>
              </a:spcAft>
              <a:buClr>
                <a:schemeClr val="dk1"/>
              </a:buClr>
              <a:buSzPts val="2400"/>
              <a:buFont typeface="Arial"/>
              <a:buChar char="•"/>
            </a:pPr>
            <a:r>
              <a:rPr lang="en-US" sz="2400" b="1" cap="none" dirty="0">
                <a:solidFill>
                  <a:schemeClr val="dk1"/>
                </a:solidFill>
                <a:latin typeface="Arial"/>
                <a:ea typeface="Arial"/>
                <a:cs typeface="Arial"/>
                <a:sym typeface="Arial"/>
              </a:rPr>
              <a:t>TRAUMA UNITS</a:t>
            </a:r>
            <a:endParaRPr dirty="0"/>
          </a:p>
          <a:p>
            <a:pPr marL="354106" marR="0" lvl="0" indent="-228600" algn="l" rtl="0">
              <a:lnSpc>
                <a:spcPct val="120000"/>
              </a:lnSpc>
              <a:spcBef>
                <a:spcPts val="88"/>
              </a:spcBef>
              <a:spcAft>
                <a:spcPts val="0"/>
              </a:spcAft>
              <a:buClr>
                <a:schemeClr val="dk1"/>
              </a:buClr>
              <a:buSzPts val="2400"/>
              <a:buFont typeface="Arial"/>
              <a:buChar char="•"/>
            </a:pPr>
            <a:r>
              <a:rPr lang="en-US" sz="2400" b="1" cap="none" dirty="0">
                <a:solidFill>
                  <a:schemeClr val="dk1"/>
                </a:solidFill>
                <a:latin typeface="Arial"/>
                <a:ea typeface="Arial"/>
                <a:cs typeface="Arial"/>
                <a:sym typeface="Arial"/>
              </a:rPr>
              <a:t>LAW ENFORCEMENT</a:t>
            </a:r>
            <a:endParaRPr sz="1800" cap="none" dirty="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265"/>
        <p:cNvGrpSpPr/>
        <p:nvPr/>
      </p:nvGrpSpPr>
      <p:grpSpPr>
        <a:xfrm>
          <a:off x="0" y="0"/>
          <a:ext cx="0" cy="0"/>
          <a:chOff x="0" y="0"/>
          <a:chExt cx="0" cy="0"/>
        </a:xfrm>
      </p:grpSpPr>
      <p:pic>
        <p:nvPicPr>
          <p:cNvPr id="266" name="Google Shape;266;p27"/>
          <p:cNvPicPr preferRelativeResize="0"/>
          <p:nvPr/>
        </p:nvPicPr>
        <p:blipFill rotWithShape="1">
          <a:blip r:embed="rId3">
            <a:alphaModFix/>
          </a:blip>
          <a:srcRect/>
          <a:stretch/>
        </p:blipFill>
        <p:spPr>
          <a:xfrm>
            <a:off x="0" y="-1"/>
            <a:ext cx="12192003" cy="6858001"/>
          </a:xfrm>
          <a:prstGeom prst="rect">
            <a:avLst/>
          </a:prstGeom>
          <a:noFill/>
          <a:ln>
            <a:noFill/>
          </a:ln>
        </p:spPr>
      </p:pic>
      <p:pic>
        <p:nvPicPr>
          <p:cNvPr id="267" name="Google Shape;267;p27"/>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68" name="Google Shape;268;p27"/>
          <p:cNvSpPr/>
          <p:nvPr/>
        </p:nvSpPr>
        <p:spPr>
          <a:xfrm>
            <a:off x="962673" y="-75317"/>
            <a:ext cx="10058400" cy="6867522"/>
          </a:xfrm>
          <a:custGeom>
            <a:avLst/>
            <a:gdLst/>
            <a:ahLst/>
            <a:cxnLst/>
            <a:rect l="l" t="t" r="r" b="b"/>
            <a:pathLst>
              <a:path w="10058400" h="6867522" extrusionOk="0">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cxnSp>
        <p:nvCxnSpPr>
          <p:cNvPr id="270" name="Google Shape;270;p27"/>
          <p:cNvCxnSpPr>
            <a:cxnSpLocks/>
          </p:cNvCxnSpPr>
          <p:nvPr/>
        </p:nvCxnSpPr>
        <p:spPr>
          <a:xfrm>
            <a:off x="6096000" y="1253067"/>
            <a:ext cx="0" cy="4743972"/>
          </a:xfrm>
          <a:prstGeom prst="straightConnector1">
            <a:avLst/>
          </a:prstGeom>
          <a:noFill/>
          <a:ln w="9525" cap="flat" cmpd="sng">
            <a:solidFill>
              <a:schemeClr val="lt2"/>
            </a:solidFill>
            <a:prstDash val="solid"/>
            <a:round/>
            <a:headEnd type="none" w="sm" len="sm"/>
            <a:tailEnd type="none" w="sm" len="sm"/>
          </a:ln>
        </p:spPr>
      </p:cxnSp>
      <p:pic>
        <p:nvPicPr>
          <p:cNvPr id="271" name="Google Shape;271;p27"/>
          <p:cNvPicPr preferRelativeResize="0"/>
          <p:nvPr/>
        </p:nvPicPr>
        <p:blipFill rotWithShape="1">
          <a:blip r:embed="rId5">
            <a:alphaModFix/>
          </a:blip>
          <a:srcRect/>
          <a:stretch/>
        </p:blipFill>
        <p:spPr>
          <a:xfrm>
            <a:off x="1391795" y="1457325"/>
            <a:ext cx="4543338" cy="3225664"/>
          </a:xfrm>
          <a:prstGeom prst="rect">
            <a:avLst/>
          </a:prstGeom>
          <a:noFill/>
          <a:ln>
            <a:noFill/>
          </a:ln>
        </p:spPr>
      </p:pic>
      <p:pic>
        <p:nvPicPr>
          <p:cNvPr id="272" name="Google Shape;272;p27" descr="A picture containing text, clipart&#10;&#10;Description automatically generated"/>
          <p:cNvPicPr preferRelativeResize="0"/>
          <p:nvPr/>
        </p:nvPicPr>
        <p:blipFill rotWithShape="1">
          <a:blip r:embed="rId6">
            <a:alphaModFix/>
          </a:blip>
          <a:srcRect/>
          <a:stretch/>
        </p:blipFill>
        <p:spPr>
          <a:xfrm>
            <a:off x="6200127" y="2289536"/>
            <a:ext cx="4820946" cy="1265498"/>
          </a:xfrm>
          <a:prstGeom prst="rect">
            <a:avLst/>
          </a:prstGeom>
          <a:noFill/>
          <a:ln>
            <a:noFill/>
          </a:ln>
        </p:spPr>
      </p:pic>
      <p:sp>
        <p:nvSpPr>
          <p:cNvPr id="273" name="Google Shape;273;p27"/>
          <p:cNvSpPr txBox="1"/>
          <p:nvPr/>
        </p:nvSpPr>
        <p:spPr>
          <a:xfrm>
            <a:off x="6433737" y="3882180"/>
            <a:ext cx="2224715" cy="380647"/>
          </a:xfrm>
          <a:prstGeom prst="rect">
            <a:avLst/>
          </a:prstGeom>
          <a:noFill/>
          <a:ln>
            <a:noFill/>
          </a:ln>
        </p:spPr>
        <p:txBody>
          <a:bodyPr spcFirstLastPara="1" wrap="square" lIns="0" tIns="11200" rIns="0" bIns="0" anchor="t" anchorCtr="0">
            <a:spAutoFit/>
          </a:bodyPr>
          <a:lstStyle/>
          <a:p>
            <a:pPr marL="11206" marR="0" lvl="0" indent="0" algn="l" rtl="0">
              <a:spcBef>
                <a:spcPts val="0"/>
              </a:spcBef>
              <a:spcAft>
                <a:spcPts val="0"/>
              </a:spcAft>
              <a:buNone/>
            </a:pPr>
            <a:r>
              <a:rPr lang="en-US" sz="2400" b="1" dirty="0">
                <a:solidFill>
                  <a:srgbClr val="107EC5"/>
                </a:solidFill>
                <a:latin typeface="Arial"/>
                <a:ea typeface="Arial"/>
                <a:cs typeface="Arial"/>
                <a:sym typeface="Arial"/>
              </a:rPr>
              <a:t>CONTACT  US</a:t>
            </a:r>
            <a:endParaRPr sz="2400" dirty="0">
              <a:solidFill>
                <a:srgbClr val="107EC5"/>
              </a:solidFill>
              <a:latin typeface="Arial"/>
              <a:ea typeface="Arial"/>
              <a:cs typeface="Arial"/>
              <a:sym typeface="Arial"/>
            </a:endParaRPr>
          </a:p>
        </p:txBody>
      </p:sp>
      <p:sp>
        <p:nvSpPr>
          <p:cNvPr id="274" name="Google Shape;274;p27"/>
          <p:cNvSpPr txBox="1"/>
          <p:nvPr/>
        </p:nvSpPr>
        <p:spPr>
          <a:xfrm>
            <a:off x="6364255" y="4327793"/>
            <a:ext cx="3275841" cy="1529442"/>
          </a:xfrm>
          <a:prstGeom prst="rect">
            <a:avLst/>
          </a:prstGeom>
          <a:noFill/>
          <a:ln>
            <a:noFill/>
          </a:ln>
        </p:spPr>
        <p:txBody>
          <a:bodyPr spcFirstLastPara="1" wrap="square" lIns="0" tIns="41450" rIns="0" bIns="0" anchor="t" anchorCtr="0">
            <a:spAutoFit/>
          </a:bodyPr>
          <a:lstStyle/>
          <a:p>
            <a:pPr marL="11206" marR="0" lvl="0" indent="0" algn="l" rtl="0">
              <a:spcBef>
                <a:spcPts val="0"/>
              </a:spcBef>
              <a:spcAft>
                <a:spcPts val="0"/>
              </a:spcAft>
              <a:buNone/>
            </a:pPr>
            <a:r>
              <a:rPr lang="en-US" sz="1800" dirty="0">
                <a:solidFill>
                  <a:schemeClr val="dk1"/>
                </a:solidFill>
                <a:latin typeface="Arial"/>
                <a:ea typeface="Arial"/>
                <a:cs typeface="Arial"/>
                <a:sym typeface="Arial"/>
              </a:rPr>
              <a:t>5644 Broadway Avenue</a:t>
            </a:r>
            <a:endParaRPr sz="1800" dirty="0">
              <a:solidFill>
                <a:schemeClr val="dk1"/>
              </a:solidFill>
              <a:latin typeface="Arial"/>
              <a:ea typeface="Arial"/>
              <a:cs typeface="Arial"/>
              <a:sym typeface="Arial"/>
            </a:endParaRPr>
          </a:p>
          <a:p>
            <a:pPr marL="11206" marR="0" lvl="0" indent="0" algn="l" rtl="0">
              <a:spcBef>
                <a:spcPts val="238"/>
              </a:spcBef>
              <a:spcAft>
                <a:spcPts val="0"/>
              </a:spcAft>
              <a:buNone/>
            </a:pPr>
            <a:r>
              <a:rPr lang="en-US" sz="1800" dirty="0">
                <a:solidFill>
                  <a:schemeClr val="dk1"/>
                </a:solidFill>
                <a:latin typeface="Arial"/>
                <a:ea typeface="Arial"/>
                <a:cs typeface="Arial"/>
                <a:sym typeface="Arial"/>
              </a:rPr>
              <a:t>Cleveland, OH 44127</a:t>
            </a:r>
            <a:endParaRPr sz="1800" dirty="0">
              <a:solidFill>
                <a:schemeClr val="dk1"/>
              </a:solidFill>
              <a:latin typeface="Arial"/>
              <a:ea typeface="Arial"/>
              <a:cs typeface="Arial"/>
              <a:sym typeface="Arial"/>
            </a:endParaRPr>
          </a:p>
          <a:p>
            <a:pPr marL="11206" marR="0" lvl="0" indent="0" algn="l" rtl="0">
              <a:spcBef>
                <a:spcPts val="238"/>
              </a:spcBef>
              <a:spcAft>
                <a:spcPts val="0"/>
              </a:spcAft>
              <a:buNone/>
            </a:pPr>
            <a:r>
              <a:rPr lang="en-US" sz="1800" dirty="0">
                <a:solidFill>
                  <a:schemeClr val="dk1"/>
                </a:solidFill>
                <a:latin typeface="Arial"/>
                <a:ea typeface="Arial"/>
                <a:cs typeface="Arial"/>
                <a:sym typeface="Arial"/>
              </a:rPr>
              <a:t>(216) 243-7002</a:t>
            </a:r>
            <a:endParaRPr sz="1800" dirty="0">
              <a:solidFill>
                <a:schemeClr val="dk1"/>
              </a:solidFill>
              <a:latin typeface="Arial"/>
              <a:ea typeface="Arial"/>
              <a:cs typeface="Arial"/>
              <a:sym typeface="Arial"/>
            </a:endParaRPr>
          </a:p>
          <a:p>
            <a:pPr marL="11206" marR="0" lvl="0" indent="0" algn="l" rtl="0">
              <a:spcBef>
                <a:spcPts val="238"/>
              </a:spcBef>
              <a:spcAft>
                <a:spcPts val="0"/>
              </a:spcAft>
              <a:buNone/>
            </a:pPr>
            <a:r>
              <a:rPr lang="en-US" sz="1800" u="sng" dirty="0">
                <a:solidFill>
                  <a:schemeClr val="hlink"/>
                </a:solidFill>
                <a:latin typeface="Arial"/>
                <a:ea typeface="Arial"/>
                <a:cs typeface="Arial"/>
                <a:sym typeface="Arial"/>
                <a:hlinkClick r:id="rId7"/>
              </a:rPr>
              <a:t>info@clevepeace.org</a:t>
            </a:r>
            <a:endParaRPr lang="en-US" sz="1800" u="sng" dirty="0">
              <a:solidFill>
                <a:schemeClr val="hlink"/>
              </a:solidFill>
              <a:latin typeface="Arial"/>
              <a:ea typeface="Arial"/>
              <a:cs typeface="Arial"/>
              <a:sym typeface="Arial"/>
            </a:endParaRPr>
          </a:p>
          <a:p>
            <a:pPr marL="11206" marR="0" lvl="0" indent="0" algn="l" rtl="0">
              <a:spcBef>
                <a:spcPts val="238"/>
              </a:spcBef>
              <a:spcAft>
                <a:spcPts val="0"/>
              </a:spcAft>
              <a:buNone/>
            </a:pPr>
            <a:r>
              <a:rPr lang="en-US" sz="1800" dirty="0">
                <a:solidFill>
                  <a:schemeClr val="tx1"/>
                </a:solidFill>
              </a:rPr>
              <a:t>Follow us! </a:t>
            </a:r>
            <a:r>
              <a:rPr lang="en-US" sz="1800" u="sng" dirty="0">
                <a:solidFill>
                  <a:schemeClr val="hlink"/>
                </a:solidFill>
              </a:rPr>
              <a:t>@</a:t>
            </a:r>
            <a:r>
              <a:rPr lang="en-US" sz="1800" u="sng" dirty="0" err="1">
                <a:solidFill>
                  <a:schemeClr val="hlink"/>
                </a:solidFill>
              </a:rPr>
              <a:t>ForPeaceCleve</a:t>
            </a:r>
            <a:endParaRPr sz="1800"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01AAC3E536DB49BABBABC82603EB62" ma:contentTypeVersion="10" ma:contentTypeDescription="Create a new document." ma:contentTypeScope="" ma:versionID="e816799a7c8a31902d601df57e15d4e8">
  <xsd:schema xmlns:xsd="http://www.w3.org/2001/XMLSchema" xmlns:xs="http://www.w3.org/2001/XMLSchema" xmlns:p="http://schemas.microsoft.com/office/2006/metadata/properties" xmlns:ns2="706359e1-757b-4794-b2a0-9c99216a8755" targetNamespace="http://schemas.microsoft.com/office/2006/metadata/properties" ma:root="true" ma:fieldsID="edf75651f21ec6f0ea678cef57883610" ns2:_="">
    <xsd:import namespace="706359e1-757b-4794-b2a0-9c99216a87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359e1-757b-4794-b2a0-9c99216a8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23D3AF-B80A-42E3-9BD8-0BFB7EDD52D6}"/>
</file>

<file path=customXml/itemProps2.xml><?xml version="1.0" encoding="utf-8"?>
<ds:datastoreItem xmlns:ds="http://schemas.openxmlformats.org/officeDocument/2006/customXml" ds:itemID="{EA3DE5E4-E81E-42F2-9C82-71BFF0E29B16}"/>
</file>

<file path=customXml/itemProps3.xml><?xml version="1.0" encoding="utf-8"?>
<ds:datastoreItem xmlns:ds="http://schemas.openxmlformats.org/officeDocument/2006/customXml" ds:itemID="{7BF3CCC2-E7E2-4A19-B84E-96F46406611F}"/>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Twentieth Century</vt:lpstr>
      <vt:lpstr>Droplet</vt:lpstr>
      <vt:lpstr>AGENCY OVERVIEW</vt:lpstr>
      <vt:lpstr>WHO WE ARE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OVERVIEW</dc:title>
  <cp:lastModifiedBy>Erin DiVincenzo</cp:lastModifiedBy>
  <cp:revision>2</cp:revision>
  <dcterms:modified xsi:type="dcterms:W3CDTF">2022-07-21T16:51:44Z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0x0101007101AAC3E536DB49BABBABC82603EB62</vt:lpwstr>
  </property>
</Properties>
</file>